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3"/>
    <p:sldId id="258" r:id="rId4"/>
    <p:sldId id="259" r:id="rId5"/>
    <p:sldId id="261" r:id="rId6"/>
    <p:sldId id="257" r:id="rId7"/>
    <p:sldId id="260" r:id="rId8"/>
    <p:sldId id="264" r:id="rId9"/>
    <p:sldId id="265" r:id="rId10"/>
    <p:sldId id="266" r:id="rId11"/>
    <p:sldId id="268" r:id="rId12"/>
    <p:sldId id="262" r:id="rId13"/>
    <p:sldId id="269" r:id="rId14"/>
    <p:sldId id="270" r:id="rId15"/>
    <p:sldId id="271" r:id="rId16"/>
    <p:sldId id="274" r:id="rId17"/>
    <p:sldId id="272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8455" y="2234883"/>
            <a:ext cx="9144000" cy="2387600"/>
          </a:xfrm>
        </p:spPr>
        <p:txBody>
          <a:bodyPr>
            <a:normAutofit/>
          </a:bodyPr>
          <a:p>
            <a:r>
              <a:rPr lang="ru-RU" altLang="ru-RU" baseline="-25000">
                <a:latin typeface="Bahnschrift Condensed" panose="020B0502040204020203" charset="0"/>
                <a:cs typeface="Bahnschrift Condensed" panose="020B0502040204020203" charset="0"/>
              </a:rPr>
              <a:t>Православный фестиваль приуроченный к 105-летию РПЦЗ</a:t>
            </a:r>
            <a:br>
              <a:rPr lang="ru-RU" altLang="ru-RU" baseline="-25000">
                <a:latin typeface="Bahnschrift Condensed" panose="020B0502040204020203" charset="0"/>
                <a:cs typeface="Bahnschrift Condensed" panose="020B0502040204020203" charset="0"/>
              </a:rPr>
            </a:br>
            <a:br>
              <a:rPr lang="ru-RU" altLang="ru-RU" baseline="-25000">
                <a:latin typeface="Bahnschrift Condensed" panose="020B0502040204020203" charset="0"/>
                <a:cs typeface="Bahnschrift Condensed" panose="020B0502040204020203" charset="0"/>
              </a:rPr>
            </a:br>
            <a:r>
              <a:rPr lang="ru-RU" sz="3555">
                <a:latin typeface="Bahnschrift Condensed" panose="020B0502040204020203" charset="0"/>
                <a:cs typeface="Bahnschrift Condensed" panose="020B0502040204020203" charset="0"/>
                <a:sym typeface="+mn-ea"/>
              </a:rPr>
              <a:t>13.10.2025</a:t>
            </a:r>
            <a:endParaRPr lang="ru-RU" altLang="ru-RU" sz="3555" baseline="-25000">
              <a:latin typeface="Bahnschrift Condensed" panose="020B0502040204020203" charset="0"/>
              <a:cs typeface="Bahnschrift Condensed" panose="020B0502040204020203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>
                <a:sym typeface="+mn-ea"/>
              </a:rPr>
              <a:t>Культурно-Развлекательная Программа</a:t>
            </a:r>
            <a:endParaRPr lang="ru-RU" altLang="en-US"/>
          </a:p>
        </p:txBody>
      </p:sp>
      <p:pic>
        <p:nvPicPr>
          <p:cNvPr id="8" name="Content Placeholder 7" descr="ждложф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037715" y="2376170"/>
            <a:ext cx="2350135" cy="2743200"/>
          </a:xfrm>
          <a:prstGeom prst="rect">
            <a:avLst/>
          </a:prstGeom>
        </p:spPr>
      </p:pic>
      <p:sp>
        <p:nvSpPr>
          <p:cNvPr id="4" name="Content Placeholder 3"/>
          <p:cNvSpPr/>
          <p:nvPr>
            <p:ph sz="half" idx="1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r>
              <a:rPr lang="ru-RU" altLang="en-US"/>
              <a:t>Церковно-Славянский</a:t>
            </a:r>
            <a:endParaRPr lang="ru-RU" altLang="en-US"/>
          </a:p>
          <a:p>
            <a:pPr lvl="1"/>
            <a:r>
              <a:rPr lang="ru-RU" altLang="en-US"/>
              <a:t>Каллиграфия</a:t>
            </a:r>
            <a:endParaRPr lang="ru-RU" altLang="en-US"/>
          </a:p>
          <a:p>
            <a:pPr lvl="1"/>
            <a:r>
              <a:rPr lang="ru-RU" altLang="en-US"/>
              <a:t>Пропись</a:t>
            </a:r>
            <a:endParaRPr lang="ru-RU" altLang="en-US"/>
          </a:p>
          <a:p>
            <a:pPr lvl="1"/>
            <a:r>
              <a:rPr lang="ru-RU" altLang="en-US"/>
              <a:t>Алфавит</a:t>
            </a:r>
            <a:endParaRPr lang="ru-RU" altLang="en-US"/>
          </a:p>
          <a:p>
            <a:pPr marL="457200" lvl="1" indent="0">
              <a:buNone/>
            </a:pPr>
            <a:endParaRPr lang="ru-RU" altLang="en-US"/>
          </a:p>
          <a:p>
            <a:pPr lvl="1"/>
            <a:endParaRPr lang="ru-RU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ru-RU" altLang="en-US"/>
              <a:t>Питание</a:t>
            </a:r>
            <a:endParaRPr lang="ru-RU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627755" cy="4351655"/>
          </a:xfrm>
        </p:spPr>
        <p:txBody>
          <a:bodyPr>
            <a:normAutofit lnSpcReduction="10000"/>
          </a:bodyPr>
          <a:p>
            <a:r>
              <a:rPr lang="ru-RU" altLang="en-US"/>
              <a:t>Пирожки</a:t>
            </a:r>
            <a:endParaRPr lang="ru-RU" altLang="en-US"/>
          </a:p>
          <a:p>
            <a:pPr lvl="1"/>
            <a:r>
              <a:rPr lang="ru-RU" altLang="en-US"/>
              <a:t>с капустой</a:t>
            </a:r>
            <a:endParaRPr lang="ru-RU" altLang="en-US"/>
          </a:p>
          <a:p>
            <a:pPr lvl="1"/>
            <a:r>
              <a:rPr lang="ru-RU" altLang="en-US"/>
              <a:t>с мясом</a:t>
            </a:r>
            <a:endParaRPr lang="ru-RU" altLang="en-US"/>
          </a:p>
          <a:p>
            <a:pPr lvl="1"/>
            <a:r>
              <a:rPr lang="ru-RU" altLang="en-US"/>
              <a:t>с картошкой</a:t>
            </a:r>
            <a:endParaRPr lang="ru-RU" altLang="en-US"/>
          </a:p>
          <a:p>
            <a:pPr lvl="0"/>
            <a:r>
              <a:rPr lang="ru-RU" altLang="en-US"/>
              <a:t>Пельмени со сметаной</a:t>
            </a:r>
            <a:endParaRPr lang="ru-RU" altLang="en-US"/>
          </a:p>
          <a:p>
            <a:pPr lvl="0"/>
            <a:r>
              <a:rPr lang="ru-RU" altLang="en-US"/>
              <a:t>Сырники и блины</a:t>
            </a:r>
            <a:endParaRPr lang="ru-RU" altLang="en-US"/>
          </a:p>
          <a:p>
            <a:pPr lvl="0"/>
            <a:r>
              <a:rPr lang="ru-RU" altLang="en-US"/>
              <a:t>Нарезка</a:t>
            </a:r>
            <a:endParaRPr lang="ru-RU" altLang="en-US"/>
          </a:p>
          <a:p>
            <a:pPr marL="0" lvl="0" indent="0">
              <a:buNone/>
            </a:pPr>
            <a:endParaRPr lang="ru-RU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5344160" y="1734185"/>
            <a:ext cx="554418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200"/>
              <a:t>Квас</a:t>
            </a:r>
            <a:endParaRPr lang="ru-RU" altLang="en-US" sz="3200"/>
          </a:p>
          <a:p>
            <a:endParaRPr lang="ru-RU" altLang="en-US" sz="3200"/>
          </a:p>
          <a:p>
            <a:r>
              <a:rPr lang="ru-RU" altLang="en-US" sz="3200"/>
              <a:t>Чай</a:t>
            </a:r>
            <a:endParaRPr lang="ru-RU" altLang="en-US" sz="3200"/>
          </a:p>
          <a:p>
            <a:endParaRPr lang="ru-RU" altLang="en-US" sz="3200"/>
          </a:p>
          <a:p>
            <a:r>
              <a:rPr lang="ru-RU" altLang="en-US" sz="3200"/>
              <a:t>Вода</a:t>
            </a:r>
            <a:endParaRPr lang="ru-RU" altLang="en-US" sz="3200"/>
          </a:p>
          <a:p>
            <a:endParaRPr lang="ru-RU" altLang="en-US" sz="3200"/>
          </a:p>
          <a:p>
            <a:r>
              <a:rPr lang="ru-RU" altLang="en-US" sz="3200"/>
              <a:t>Софтъ-Дринкъ</a:t>
            </a:r>
            <a:endParaRPr lang="ru-RU" altLang="en-US" sz="3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/>
              <a:t>Реклама и информация для приходов</a:t>
            </a:r>
            <a:endParaRPr lang="ru-RU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0000"/>
          </a:bodyPr>
          <a:p>
            <a:pPr marL="0" indent="0" algn="ctr">
              <a:buNone/>
            </a:pPr>
            <a:r>
              <a:rPr lang="ru-RU" altLang="en-US" b="1"/>
              <a:t>Фестиваль в честь 105-летия РПЦЗ</a:t>
            </a:r>
            <a:endParaRPr lang="ru-RU" altLang="en-US" b="1"/>
          </a:p>
          <a:p>
            <a:pPr marL="0" indent="0">
              <a:buNone/>
            </a:pPr>
            <a:r>
              <a:rPr lang="ru-RU" altLang="en-US" b="1"/>
              <a:t>     Мы как часть мирового православия приглашаем вас, наших братьев и сестер во Христе, разделить с нами радость юбилея создание нашей Русской Зарубежной Церкви за Рубежом. Фестиваль будет проходить в течении одного дня, на котором будет возможность принимать участие в культурно-развлекательной программе, познавательно провести время на лекциях и самое приятное — найти новых друзей и новые знакомства!</a:t>
            </a:r>
            <a:endParaRPr lang="ru-RU" altLang="en-US" b="1"/>
          </a:p>
          <a:p>
            <a:pPr marL="0" indent="0">
              <a:buNone/>
            </a:pPr>
            <a:r>
              <a:rPr lang="ru-RU" altLang="en-US" b="1"/>
              <a:t>     Фестиваль будет проходить по адресу 2460 Sutter St, San Francisco, CA 94115, United States в течении целого дня, там же вам будет предложены услуги буфета.</a:t>
            </a:r>
            <a:endParaRPr lang="ru-RU" altLang="en-US" b="1"/>
          </a:p>
          <a:p>
            <a:pPr marL="0" indent="0">
              <a:buNone/>
            </a:pPr>
            <a:r>
              <a:rPr lang="ru-RU" altLang="en-US" b="1"/>
              <a:t>Стоимость участия на фестивале 50$</a:t>
            </a:r>
            <a:endParaRPr lang="ru-RU" altLang="en-US" b="1"/>
          </a:p>
          <a:p>
            <a:pPr marL="0" indent="0" algn="ctr">
              <a:buNone/>
            </a:pPr>
            <a:r>
              <a:rPr lang="ru-RU" altLang="en-US" b="1"/>
              <a:t>Наши реквизиты </a:t>
            </a:r>
            <a:endParaRPr lang="ru-RU" altLang="en-US" b="1"/>
          </a:p>
          <a:p>
            <a:pPr marL="0" indent="0" algn="ctr">
              <a:buNone/>
            </a:pPr>
            <a:r>
              <a:rPr lang="ru-RU" altLang="en-US" b="1"/>
              <a:t>Venmo, Zelle, PayPal </a:t>
            </a:r>
            <a:endParaRPr lang="ru-RU" altLang="en-US" b="1"/>
          </a:p>
          <a:p>
            <a:pPr marL="0" indent="0" algn="ctr">
              <a:buNone/>
            </a:pPr>
            <a:r>
              <a:rPr lang="ru-RU" altLang="en-US" b="1"/>
              <a:t>NAREZKO PEREPELKIN</a:t>
            </a:r>
            <a:endParaRPr lang="ru-RU" altLang="en-US" b="1"/>
          </a:p>
          <a:p>
            <a:pPr marL="0" indent="0" algn="ctr">
              <a:buNone/>
            </a:pPr>
            <a:r>
              <a:rPr lang="ru-RU" altLang="en-US" b="1"/>
              <a:t>4398 3432 3429 2342</a:t>
            </a:r>
            <a:endParaRPr lang="ru-RU" altLang="en-US" b="1"/>
          </a:p>
          <a:p>
            <a:pPr marL="0" indent="0" algn="ctr">
              <a:buNone/>
            </a:pPr>
            <a:endParaRPr lang="ru-RU" altLang="en-US" b="1"/>
          </a:p>
          <a:p>
            <a:pPr marL="0" indent="0">
              <a:buNone/>
            </a:pPr>
            <a:r>
              <a:rPr lang="ru-RU" altLang="en-US" b="1"/>
              <a:t>Для регистрации на фестиваль вам нужно будет заполнить гугл форму, просто сканируйте QR-kod (на другой странице)</a:t>
            </a:r>
            <a:endParaRPr lang="ru-RU" altLang="en-US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Фестиваль в честь 105-летие РПЦЗ. Мы как часть мирового православия приглашаем вас, наших братьев и сестер во Христе, разделить с нами р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5870" y="0"/>
            <a:ext cx="97008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>
              <a:lnSpc>
                <a:spcPct val="150000"/>
              </a:lnSpc>
            </a:pPr>
            <a:r>
              <a:rPr lang="ru-RU" altLang="en-US" b="1">
                <a:solidFill>
                  <a:schemeClr val="accent5"/>
                </a:solidFill>
                <a:latin typeface="Vertograd Unicode" panose="02000503000000000000" charset="0"/>
                <a:cs typeface="Vertograd Unicode" panose="02000503000000000000" charset="0"/>
                <a:sym typeface="+mn-ea"/>
              </a:rPr>
              <a:t>Сканируйте отцы,</a:t>
            </a:r>
            <a:br>
              <a:rPr lang="ru-RU" altLang="en-US" b="1">
                <a:solidFill>
                  <a:schemeClr val="accent5"/>
                </a:solidFill>
                <a:latin typeface="Vertograd Unicode" panose="02000503000000000000" charset="0"/>
                <a:cs typeface="Vertograd Unicode" panose="02000503000000000000" charset="0"/>
                <a:sym typeface="+mn-ea"/>
              </a:rPr>
            </a:br>
            <a:r>
              <a:rPr lang="ru-RU" altLang="en-US" b="1">
                <a:solidFill>
                  <a:schemeClr val="accent5"/>
                </a:solidFill>
                <a:latin typeface="Vertograd Unicode" panose="02000503000000000000" charset="0"/>
                <a:cs typeface="Vertograd Unicode" panose="02000503000000000000" charset="0"/>
                <a:sym typeface="+mn-ea"/>
              </a:rPr>
              <a:t> брать</a:t>
            </a:r>
            <a:r>
              <a:rPr lang="ru-RU" altLang="en-US" b="1">
                <a:solidFill>
                  <a:schemeClr val="accent5"/>
                </a:solidFill>
                <a:latin typeface="Vertograd Unicode" panose="02000503000000000000" charset="0"/>
                <a:cs typeface="Vertograd Unicode" panose="02000503000000000000" charset="0"/>
                <a:sym typeface="+mn-ea"/>
              </a:rPr>
              <a:t>я и </a:t>
            </a:r>
            <a:r>
              <a:rPr lang="ru-RU" altLang="en-US" b="1">
                <a:solidFill>
                  <a:schemeClr val="accent5"/>
                </a:solidFill>
                <a:latin typeface="Vertograd Unicode" panose="02000503000000000000" charset="0"/>
                <a:cs typeface="Vertograd Unicode" panose="02000503000000000000" charset="0"/>
                <a:sym typeface="+mn-ea"/>
              </a:rPr>
              <a:t>сестры</a:t>
            </a:r>
            <a:r>
              <a:rPr lang="ru-RU" altLang="en-US" b="1">
                <a:latin typeface="Pochaevsk Unicode" panose="02000503000000000000" charset="0"/>
                <a:cs typeface="Pochaevsk Unicode" panose="02000503000000000000" charset="0"/>
                <a:sym typeface="+mn-ea"/>
              </a:rPr>
              <a:t> </a:t>
            </a:r>
            <a:endParaRPr lang="en-US" altLang="en-US" b="1"/>
          </a:p>
        </p:txBody>
      </p:sp>
      <p:pic>
        <p:nvPicPr>
          <p:cNvPr id="7" name="Content Placeholder 6" descr="Фестиваль в честь 105-летие РПЦЗ. Мы как часть мирового православия приглашаем вас, наших братьев и сестер во Христе, разделить с нами ра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17520" y="1825625"/>
            <a:ext cx="615569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1690" y="237490"/>
            <a:ext cx="3788410" cy="1325880"/>
          </a:xfrm>
        </p:spPr>
        <p:txBody>
          <a:bodyPr/>
          <a:p>
            <a:r>
              <a:rPr lang="ru-RU" altLang="en-US">
                <a:latin typeface="Vertograd Unicode" panose="02000503000000000000" charset="0"/>
                <a:cs typeface="Vertograd Unicode" panose="02000503000000000000" charset="0"/>
              </a:rPr>
              <a:t>Финансы</a:t>
            </a:r>
            <a:endParaRPr lang="ru-RU" altLang="en-US">
              <a:latin typeface="Vertograd Unicode" panose="02000503000000000000" charset="0"/>
              <a:cs typeface="Vertograd Unicode" panose="0200050300000000000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6125" y="1825625"/>
            <a:ext cx="5181600" cy="4351338"/>
          </a:xfrm>
        </p:spPr>
        <p:txBody>
          <a:bodyPr/>
          <a:p>
            <a:r>
              <a:rPr lang="en-US" altLang="ru-RU"/>
              <a:t> </a:t>
            </a:r>
            <a:r>
              <a:rPr lang="ru-RU" altLang="en-US"/>
              <a:t>Даниил Дворянов</a:t>
            </a:r>
            <a:endParaRPr lang="ru-RU" altLang="en-US"/>
          </a:p>
          <a:p>
            <a:endParaRPr lang="en-US" altLang="ru-RU"/>
          </a:p>
          <a:p>
            <a:endParaRPr lang="en-US" altLang="ru-RU"/>
          </a:p>
          <a:p>
            <a:r>
              <a:rPr lang="ru-RU" altLang="ru-RU"/>
              <a:t>Один </a:t>
            </a:r>
            <a:r>
              <a:rPr lang="ru-RU" altLang="en-US"/>
              <a:t>Билет </a:t>
            </a:r>
            <a:r>
              <a:rPr lang="en-US" altLang="en-US"/>
              <a:t>$50</a:t>
            </a:r>
            <a:endParaRPr lang="en-US" altLang="en-US"/>
          </a:p>
          <a:p>
            <a:r>
              <a:rPr lang="ru-RU" altLang="en-US"/>
              <a:t>150 человек: </a:t>
            </a:r>
            <a:r>
              <a:rPr lang="en-US" altLang="ru-RU"/>
              <a:t>$</a:t>
            </a:r>
            <a:r>
              <a:rPr lang="ru-RU" altLang="en-US"/>
              <a:t>7500</a:t>
            </a:r>
            <a:endParaRPr lang="en-US" altLang="en-US"/>
          </a:p>
          <a:p>
            <a:endParaRPr lang="en-US" altLang="en-US"/>
          </a:p>
          <a:p>
            <a:r>
              <a:rPr lang="ru-RU" altLang="en-US"/>
              <a:t>Расходы: </a:t>
            </a:r>
            <a:r>
              <a:rPr lang="en-US" altLang="en-US"/>
              <a:t>$6822</a:t>
            </a:r>
            <a:endParaRPr lang="en-US" altLang="en-US"/>
          </a:p>
          <a:p>
            <a:endParaRPr lang="en-US" alt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517255" y="-46355"/>
            <a:ext cx="3674745" cy="69043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Content Placeholder 3"/>
          <p:cNvGraphicFramePr/>
          <p:nvPr>
            <p:ph idx="1"/>
            <p:custDataLst>
              <p:tags r:id="rId1"/>
            </p:custDataLst>
          </p:nvPr>
        </p:nvGraphicFramePr>
        <p:xfrm>
          <a:off x="360680" y="212725"/>
          <a:ext cx="11173460" cy="4744085"/>
        </p:xfrm>
        <a:graphic>
          <a:graphicData uri="http://schemas.openxmlformats.org/drawingml/2006/table">
            <a:tbl>
              <a:tblPr/>
              <a:tblGrid>
                <a:gridCol w="3140075"/>
                <a:gridCol w="1525905"/>
                <a:gridCol w="5323205"/>
                <a:gridCol w="1184275"/>
              </a:tblGrid>
              <a:tr h="266700">
                <a:tc>
                  <a:txBody>
                    <a:bodyPr/>
                    <a:p>
                      <a:pPr marL="7620" indent="0" algn="l" fontAlgn="b"/>
                      <a:r>
                        <a:rPr sz="16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Еда</a:t>
                      </a:r>
                      <a:endParaRPr sz="16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1860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r>
                        <a:rPr lang="en-US"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C</a:t>
                      </a:r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harcuterie 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B</a:t>
                      </a:r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oard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7620" indent="0" algn="r" fontAlgn="b"/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200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48285">
                <a:tc>
                  <a:txBody>
                    <a:bodyPr/>
                    <a:p>
                      <a:pPr marL="7620" indent="0" algn="l" fontAlgn="b"/>
                      <a:endParaRPr sz="16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Пельмени 40кг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7620" indent="0" algn="r" fontAlgn="b"/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600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97180">
                <a:tc>
                  <a:txBody>
                    <a:bodyPr/>
                    <a:p>
                      <a:pPr marL="7620" indent="0" algn="l" fontAlgn="b"/>
                      <a:endParaRPr sz="16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Блины 400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7620" indent="0" algn="r" fontAlgn="b"/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200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47650">
                <a:tc>
                  <a:txBody>
                    <a:bodyPr/>
                    <a:p>
                      <a:pPr marL="7620" indent="0" algn="l" fontAlgn="b"/>
                      <a:endParaRPr sz="16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Сырники 300шт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7620" indent="0" algn="r" fontAlgn="b"/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300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47650">
                <a:tc>
                  <a:txBody>
                    <a:bodyPr/>
                    <a:p>
                      <a:pPr marL="7620" indent="0" algn="l" fontAlgn="b"/>
                      <a:endParaRPr sz="16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Квас 50 бутылок по 2 литра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7620" indent="0" algn="r" fontAlgn="b"/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250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48285">
                <a:tc>
                  <a:txBody>
                    <a:bodyPr/>
                    <a:p>
                      <a:pPr marL="7620" indent="0" algn="l" fontAlgn="b"/>
                      <a:endParaRPr sz="16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Напитки в банках 100шт.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7620" indent="0" algn="r" fontAlgn="b"/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200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47650">
                <a:tc>
                  <a:txBody>
                    <a:bodyPr/>
                    <a:p>
                      <a:pPr marL="7620" indent="0" algn="l" fontAlgn="b"/>
                      <a:endParaRPr sz="16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Кофе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7620" indent="0" algn="r" fontAlgn="b"/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40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47650">
                <a:tc>
                  <a:txBody>
                    <a:bodyPr/>
                    <a:p>
                      <a:pPr marL="7620" indent="0" algn="l" fontAlgn="b"/>
                      <a:endParaRPr sz="16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Чай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7620" indent="0" algn="r" fontAlgn="b"/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20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48285">
                <a:tc>
                  <a:txBody>
                    <a:bodyPr/>
                    <a:p>
                      <a:pPr marL="7620" indent="0" algn="l" fontAlgn="b"/>
                      <a:endParaRPr sz="16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Приборы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7620" indent="0" algn="r" fontAlgn="b"/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50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47650">
                <a:tc>
                  <a:txBody>
                    <a:bodyPr/>
                    <a:p>
                      <a:pPr marL="7620" indent="0" algn="l" fontAlgn="b"/>
                      <a:r>
                        <a:rPr sz="16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Музыка</a:t>
                      </a:r>
                      <a:endParaRPr sz="16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1600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Хоры (</a:t>
                      </a:r>
                      <a:r>
                        <a:rPr lang="ru-RU"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о</a:t>
                      </a:r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плата каждому, 60 человек)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7620" indent="0" algn="r" fontAlgn="b"/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600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47650">
                <a:tc>
                  <a:txBody>
                    <a:bodyPr/>
                    <a:p>
                      <a:pPr marL="7620" indent="0" algn="l" fontAlgn="b"/>
                      <a:endParaRPr sz="16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Ансамбль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7620" indent="0" algn="r" fontAlgn="b"/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1000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48285">
                <a:tc>
                  <a:txBody>
                    <a:bodyPr/>
                    <a:p>
                      <a:pPr marL="7620" indent="0" algn="l" fontAlgn="b"/>
                      <a:endParaRPr sz="16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7620" indent="0" algn="l" fontAlgn="b"/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47650">
                <a:tc>
                  <a:txBody>
                    <a:bodyPr/>
                    <a:p>
                      <a:pPr marL="7620" indent="0" algn="l" fontAlgn="b"/>
                      <a:r>
                        <a:rPr sz="16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Аренда зала</a:t>
                      </a:r>
                      <a:endParaRPr sz="16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1500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7620" indent="0" algn="l" fontAlgn="b"/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47650">
                <a:tc>
                  <a:txBody>
                    <a:bodyPr/>
                    <a:p>
                      <a:pPr marL="7620" indent="0" algn="l" fontAlgn="b"/>
                      <a:r>
                        <a:rPr sz="16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Доклады</a:t>
                      </a:r>
                      <a:endParaRPr sz="16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1600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Гонорар (2 человека)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7620" indent="0" algn="r" fontAlgn="b"/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800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47650">
                <a:tc>
                  <a:txBody>
                    <a:bodyPr/>
                    <a:p>
                      <a:pPr marL="7620" indent="0" algn="l" fontAlgn="b"/>
                      <a:endParaRPr sz="16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Билеты для докладчиков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7620" indent="0" algn="r" fontAlgn="b"/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800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48285">
                <a:tc>
                  <a:txBody>
                    <a:bodyPr/>
                    <a:p>
                      <a:pPr marL="7620" indent="0" algn="l" fontAlgn="b"/>
                      <a:r>
                        <a:rPr sz="16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Реклама</a:t>
                      </a:r>
                      <a:endParaRPr sz="16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62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Бумага (2 пачки)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7620" indent="0" algn="r" fontAlgn="b"/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12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47650">
                <a:tc>
                  <a:txBody>
                    <a:bodyPr/>
                    <a:p>
                      <a:pPr marL="7620" indent="0" algn="l" fontAlgn="b"/>
                      <a:endParaRPr sz="16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Доставка почтой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7620" indent="0" algn="r" fontAlgn="b"/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50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47650">
                <a:tc>
                  <a:txBody>
                    <a:bodyPr/>
                    <a:p>
                      <a:pPr marL="7620" indent="0" algn="l" fontAlgn="b"/>
                      <a:r>
                        <a:rPr sz="16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Мастерклассы</a:t>
                      </a:r>
                      <a:endParaRPr sz="16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200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Материалы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7620" indent="0" algn="r" fontAlgn="b"/>
                      <a:r>
                        <a:rPr sz="14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200</a:t>
                      </a:r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83210">
                <a:tc>
                  <a:txBody>
                    <a:bodyPr/>
                    <a:p>
                      <a:pPr marL="7620" indent="0" algn="l" fontAlgn="b"/>
                      <a:r>
                        <a:rPr sz="1600" b="1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Итог</a:t>
                      </a:r>
                      <a:endParaRPr sz="1600" b="1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r>
                        <a:rPr sz="1400" b="1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6822</a:t>
                      </a:r>
                      <a:endParaRPr sz="1400" b="1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p>
                      <a:pPr marL="7620" indent="0" algn="l" fontAlgn="b"/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7620" indent="0" algn="l" fontAlgn="b"/>
                      <a:endParaRPr sz="14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7937" marR="7937" marT="7937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/>
              <a:t>Спасибо за внимание!</a:t>
            </a:r>
            <a:endParaRPr lang="ru-RU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0" indent="0">
              <a:buNone/>
            </a:pPr>
            <a:r>
              <a:rPr lang="ru-RU" altLang="en-US"/>
              <a:t>Наши будущие проекты:</a:t>
            </a: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lvl="1"/>
            <a:r>
              <a:rPr lang="ru-RU" altLang="en-US"/>
              <a:t>Сайт православных знакомств для зарубежья</a:t>
            </a:r>
            <a:endParaRPr lang="ru-RU" altLang="en-US"/>
          </a:p>
          <a:p>
            <a:pPr lvl="1"/>
            <a:r>
              <a:rPr lang="ru-RU" altLang="en-US"/>
              <a:t>Подкаст вопросов молодежи к Архиереям</a:t>
            </a:r>
            <a:endParaRPr lang="ru-RU" altLang="en-US"/>
          </a:p>
          <a:p>
            <a:pPr lvl="1"/>
            <a:r>
              <a:rPr lang="ru-RU" altLang="en-US"/>
              <a:t>Семейные встречи прихожан — вино с чаем</a:t>
            </a:r>
            <a:endParaRPr lang="ru-RU" altLang="en-US"/>
          </a:p>
          <a:p>
            <a:pPr lvl="1"/>
            <a:endParaRPr lang="ru-RU" altLang="en-US"/>
          </a:p>
          <a:p>
            <a:endParaRPr lang="ru-RU" altLang="en-US"/>
          </a:p>
        </p:txBody>
      </p:sp>
      <p:pic>
        <p:nvPicPr>
          <p:cNvPr id="4" name="Content Placeholder 3" descr="фнан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172200" y="2058035"/>
            <a:ext cx="51816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sz="5400"/>
              <a:t>Цели проекта</a:t>
            </a:r>
            <a:endParaRPr lang="ru-RU" altLang="en-US" sz="5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ru-RU" altLang="en-US"/>
              <a:t>Празднование 105-летия РПЦЗ</a:t>
            </a:r>
            <a:endParaRPr lang="ru-RU" altLang="en-US"/>
          </a:p>
          <a:p>
            <a:endParaRPr lang="ru-RU" altLang="en-US"/>
          </a:p>
          <a:p>
            <a:r>
              <a:rPr lang="ru-RU" altLang="en-US"/>
              <a:t>Сохранение православного наследия, традиции, культуры</a:t>
            </a:r>
            <a:endParaRPr lang="ru-RU" altLang="en-US"/>
          </a:p>
          <a:p>
            <a:endParaRPr lang="ru-RU" altLang="en-US"/>
          </a:p>
          <a:p>
            <a:r>
              <a:rPr lang="ru-RU" altLang="en-US"/>
              <a:t>Популяризация православной культуры в зарубежье</a:t>
            </a: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r>
              <a:rPr lang="ru-RU" altLang="en-US"/>
              <a:t>Объединение приходов </a:t>
            </a:r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b="1">
                <a:latin typeface="Vertograd Unicode" panose="02000503000000000000" charset="0"/>
                <a:cs typeface="Vertograd Unicode" panose="02000503000000000000" charset="0"/>
              </a:rPr>
              <a:t>Целевая Аудитория</a:t>
            </a:r>
            <a:endParaRPr lang="ru-RU" altLang="en-US" b="1">
              <a:latin typeface="Vertograd Unicode" panose="02000503000000000000" charset="0"/>
              <a:cs typeface="Vertograd Unicode" panose="0200050300000000000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ru-RU" altLang="en-US">
              <a:latin typeface="Agency FB" panose="020B0503020202020204" charset="0"/>
              <a:cs typeface="Agency FB" panose="020B0503020202020204" charset="0"/>
            </a:endParaRPr>
          </a:p>
          <a:p>
            <a:endParaRPr lang="ru-RU" altLang="en-US">
              <a:latin typeface="Agency FB" panose="020B0503020202020204" charset="0"/>
              <a:cs typeface="Agency FB" panose="020B0503020202020204" charset="0"/>
            </a:endParaRPr>
          </a:p>
          <a:p>
            <a:r>
              <a:rPr lang="ru-RU" altLang="en-US">
                <a:latin typeface="Agency FB" panose="020B0503020202020204" charset="0"/>
                <a:cs typeface="Agency FB" panose="020B0503020202020204" charset="0"/>
              </a:rPr>
              <a:t>Православные Христиане всех Поместных Цервей</a:t>
            </a:r>
            <a:endParaRPr lang="ru-RU" altLang="en-US">
              <a:latin typeface="Agency FB" panose="020B0503020202020204" charset="0"/>
              <a:cs typeface="Agency FB" panose="020B0503020202020204" charset="0"/>
            </a:endParaRPr>
          </a:p>
          <a:p>
            <a:pPr lvl="0"/>
            <a:r>
              <a:rPr lang="ru-RU" altLang="ru-RU">
                <a:latin typeface="Agency FB" panose="020B0503020202020204" charset="0"/>
                <a:cs typeface="Agency FB" panose="020B0503020202020204" charset="0"/>
              </a:rPr>
              <a:t>Возраст: 14+</a:t>
            </a:r>
            <a:endParaRPr lang="ru-RU" altLang="ru-RU">
              <a:latin typeface="Agency FB" panose="020B0503020202020204" charset="0"/>
              <a:cs typeface="Agency FB" panose="020B0503020202020204" charset="0"/>
            </a:endParaRPr>
          </a:p>
          <a:p>
            <a:pPr lvl="0"/>
            <a:r>
              <a:rPr lang="ru-RU" altLang="ru-RU">
                <a:latin typeface="Agency FB" panose="020B0503020202020204" charset="0"/>
                <a:cs typeface="Agency FB" panose="020B0503020202020204" charset="0"/>
              </a:rPr>
              <a:t>150 человек</a:t>
            </a:r>
            <a:endParaRPr lang="ru-RU" altLang="ru-RU">
              <a:latin typeface="Agency FB" panose="020B0503020202020204" charset="0"/>
              <a:cs typeface="Agency FB" panose="020B0503020202020204" charset="0"/>
            </a:endParaRPr>
          </a:p>
        </p:txBody>
      </p:sp>
      <p:pic>
        <p:nvPicPr>
          <p:cNvPr id="6" name="Picture 5" descr="at the 75t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8875" y="2884170"/>
            <a:ext cx="5953125" cy="39738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Организационная Группа</a:t>
            </a:r>
            <a:endParaRPr lang="ru-RU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ru-RU" altLang="en-US"/>
              <a:t>Ведущая: </a:t>
            </a:r>
            <a:r>
              <a:rPr lang="ru-RU" altLang="en-US">
                <a:solidFill>
                  <a:srgbClr val="FF0000"/>
                </a:solidFill>
              </a:rPr>
              <a:t>Д</a:t>
            </a:r>
            <a:r>
              <a:rPr lang="ru-RU" altLang="en-US"/>
              <a:t>арья Коровниченко</a:t>
            </a:r>
            <a:endParaRPr lang="ru-RU" altLang="en-US"/>
          </a:p>
          <a:p>
            <a:r>
              <a:rPr lang="ru-RU" altLang="en-US"/>
              <a:t>Финансы: </a:t>
            </a:r>
            <a:r>
              <a:rPr lang="ru-RU" altLang="en-US">
                <a:solidFill>
                  <a:srgbClr val="FF0000"/>
                </a:solidFill>
              </a:rPr>
              <a:t>Д</a:t>
            </a:r>
            <a:r>
              <a:rPr lang="ru-RU" altLang="en-US"/>
              <a:t>аниил Дворянов</a:t>
            </a:r>
            <a:endParaRPr lang="ru-RU" altLang="en-US"/>
          </a:p>
          <a:p>
            <a:r>
              <a:rPr lang="ru-RU" altLang="en-US"/>
              <a:t>Реклама: </a:t>
            </a:r>
            <a:r>
              <a:rPr lang="ru-RU" altLang="en-US">
                <a:solidFill>
                  <a:srgbClr val="FF0000"/>
                </a:solidFill>
              </a:rPr>
              <a:t>П</a:t>
            </a:r>
            <a:r>
              <a:rPr lang="ru-RU" altLang="en-US"/>
              <a:t>авел Терновой</a:t>
            </a:r>
            <a:endParaRPr lang="ru-RU" altLang="en-US"/>
          </a:p>
          <a:p>
            <a:r>
              <a:rPr lang="ru-RU" altLang="en-US"/>
              <a:t>Питание: </a:t>
            </a:r>
            <a:r>
              <a:rPr lang="ru-RU" altLang="en-US">
                <a:solidFill>
                  <a:srgbClr val="FF0000"/>
                </a:solidFill>
              </a:rPr>
              <a:t>Л</a:t>
            </a:r>
            <a:r>
              <a:rPr lang="ru-RU" altLang="en-US"/>
              <a:t>идия Токарева</a:t>
            </a:r>
            <a:endParaRPr lang="ru-RU" altLang="en-US"/>
          </a:p>
          <a:p>
            <a:r>
              <a:rPr lang="ru-RU" altLang="en-US"/>
              <a:t>Координатор: </a:t>
            </a:r>
            <a:r>
              <a:rPr lang="ru-RU" altLang="en-US">
                <a:solidFill>
                  <a:srgbClr val="FF0000"/>
                </a:solidFill>
                <a:sym typeface="+mn-ea"/>
              </a:rPr>
              <a:t>К</a:t>
            </a:r>
            <a:r>
              <a:rPr lang="ru-RU" altLang="en-US"/>
              <a:t>атя К</a:t>
            </a:r>
            <a:r>
              <a:rPr lang="ru-RU" altLang="en-US">
                <a:sym typeface="+mn-ea"/>
              </a:rPr>
              <a:t>арпенко </a:t>
            </a:r>
            <a:endParaRPr lang="ru-RU" altLang="en-US"/>
          </a:p>
          <a:p>
            <a:r>
              <a:rPr lang="ru-RU" altLang="en-US"/>
              <a:t>Культурный куратор: </a:t>
            </a:r>
            <a:r>
              <a:rPr lang="ru-RU" altLang="en-US">
                <a:solidFill>
                  <a:srgbClr val="FF0000"/>
                </a:solidFill>
              </a:rPr>
              <a:t>Д</a:t>
            </a:r>
            <a:r>
              <a:rPr lang="ru-RU" altLang="en-US"/>
              <a:t>арья Форат</a:t>
            </a:r>
            <a:endParaRPr lang="ru-RU" altLang="en-US"/>
          </a:p>
          <a:p>
            <a:r>
              <a:rPr lang="ru-RU" altLang="en-US"/>
              <a:t>Академический куратор: </a:t>
            </a:r>
            <a:r>
              <a:rPr lang="ru-RU" altLang="en-US">
                <a:solidFill>
                  <a:srgbClr val="FF0000"/>
                </a:solidFill>
              </a:rPr>
              <a:t>И</a:t>
            </a:r>
            <a:r>
              <a:rPr lang="ru-RU" altLang="en-US"/>
              <a:t>ван Курръ</a:t>
            </a:r>
            <a:endParaRPr lang="ru-RU" altLang="en-US"/>
          </a:p>
          <a:p>
            <a:r>
              <a:rPr lang="ru-RU" altLang="en-US"/>
              <a:t>Директор дислокации: </a:t>
            </a:r>
            <a:r>
              <a:rPr lang="ru-RU" altLang="en-US">
                <a:solidFill>
                  <a:srgbClr val="FF0000"/>
                </a:solidFill>
              </a:rPr>
              <a:t>Г</a:t>
            </a:r>
            <a:r>
              <a:rPr lang="ru-RU" altLang="en-US"/>
              <a:t>ригорий</a:t>
            </a:r>
            <a:r>
              <a:rPr lang="ru-RU" altLang="en-US"/>
              <a:t> Иванов</a:t>
            </a:r>
            <a:endParaRPr lang="ru-RU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Программа                                      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4940"/>
            <a:ext cx="10515600" cy="5293995"/>
          </a:xfrm>
        </p:spPr>
        <p:txBody>
          <a:bodyPr/>
          <a:p>
            <a:r>
              <a:rPr lang="ru-RU" altLang="en-US"/>
              <a:t>11:00 Открытие и речь Вл. Кирилла (с краткой молитвой)</a:t>
            </a:r>
            <a:endParaRPr lang="ru-RU" altLang="en-US"/>
          </a:p>
          <a:p>
            <a:r>
              <a:rPr lang="ru-RU" altLang="en-US"/>
              <a:t>11:20 Выступление Архиерейского Хора</a:t>
            </a:r>
            <a:endParaRPr lang="ru-RU" altLang="en-US"/>
          </a:p>
          <a:p>
            <a:r>
              <a:rPr lang="ru-RU" altLang="en-US"/>
              <a:t>11:40 Доклад Прот. Николая Артемова</a:t>
            </a:r>
            <a:endParaRPr lang="ru-RU" altLang="en-US"/>
          </a:p>
          <a:p>
            <a:r>
              <a:rPr lang="ru-RU" altLang="en-US"/>
              <a:t>12:40 Перерыв с обедом</a:t>
            </a:r>
            <a:endParaRPr lang="ru-RU" altLang="en-US"/>
          </a:p>
          <a:p>
            <a:r>
              <a:rPr lang="ru-RU" altLang="en-US"/>
              <a:t>14:00 Выступление </a:t>
            </a:r>
            <a:r>
              <a:rPr lang="en-US" altLang="en-US"/>
              <a:t>Burlingham</a:t>
            </a:r>
            <a:r>
              <a:rPr lang="ru-RU" altLang="en-US"/>
              <a:t>ского приходского хора</a:t>
            </a:r>
            <a:endParaRPr lang="ru-RU" altLang="en-US"/>
          </a:p>
          <a:p>
            <a:r>
              <a:rPr lang="ru-RU" altLang="en-US"/>
              <a:t>14:20 Петр Фекула - церковно-музыкальное наследие РПЦЗ</a:t>
            </a:r>
            <a:endParaRPr lang="ru-RU" altLang="en-US"/>
          </a:p>
          <a:p>
            <a:r>
              <a:rPr lang="ru-RU" altLang="en-US"/>
              <a:t>14:50 Выступление мужского хора «Диакония»</a:t>
            </a:r>
            <a:endParaRPr lang="ru-RU" altLang="en-US"/>
          </a:p>
          <a:p>
            <a:r>
              <a:rPr lang="ru-RU" altLang="en-US"/>
              <a:t>15:10 Заключительное слово - Прот. Петр Перекрестков</a:t>
            </a:r>
            <a:endParaRPr lang="ru-RU" altLang="en-US"/>
          </a:p>
          <a:p>
            <a:r>
              <a:rPr lang="ru-RU" altLang="en-US"/>
              <a:t>15:20 Культурно-развлекательная программа (мастерклассы)</a:t>
            </a:r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>
                <a:latin typeface="Old Classic" panose="020B0603050302020204" charset="0"/>
                <a:cs typeface="Old Classic" panose="020B0603050302020204" charset="0"/>
              </a:rPr>
              <a:t>Место — Здание — Детали</a:t>
            </a:r>
            <a:endParaRPr lang="ru-RU" altLang="en-US">
              <a:latin typeface="Old Classic" panose="020B0603050302020204" charset="0"/>
              <a:cs typeface="Old Classic" panose="020B06030503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Columbus day:                      13.10.2025 </a:t>
            </a:r>
            <a:endParaRPr lang="en-US" altLang="en-US"/>
          </a:p>
          <a:p>
            <a:r>
              <a:rPr lang="ru-RU" altLang="en-US"/>
              <a:t>1 День</a:t>
            </a:r>
            <a:endParaRPr lang="ru-RU" altLang="en-US"/>
          </a:p>
          <a:p>
            <a:r>
              <a:rPr lang="ru-RU" altLang="en-US"/>
              <a:t>Язык проведения: Русский-Английский</a:t>
            </a:r>
            <a:endParaRPr lang="ru-RU" altLang="en-US"/>
          </a:p>
          <a:p>
            <a:r>
              <a:rPr lang="ru-RU" altLang="en-US"/>
              <a:t>Сан-Франциско</a:t>
            </a:r>
            <a:endParaRPr lang="ru-RU" altLang="en-US"/>
          </a:p>
          <a:p>
            <a:r>
              <a:rPr lang="ru-RU" altLang="en-US"/>
              <a:t>Русский Центр</a:t>
            </a:r>
            <a:endParaRPr lang="ru-RU" altLang="en-US"/>
          </a:p>
          <a:p>
            <a:r>
              <a:rPr lang="ru-RU" altLang="en-US"/>
              <a:t>Поста нет!! </a:t>
            </a:r>
            <a:endParaRPr lang="ru-RU" altLang="en-US"/>
          </a:p>
          <a:p>
            <a:endParaRPr lang="ru-RU" altLang="en-US"/>
          </a:p>
          <a:p>
            <a:endParaRPr lang="ru-RU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/>
              <a:t>Доклады и Беседы</a:t>
            </a:r>
            <a:endParaRPr lang="ru-RU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Прот. Николай Артемов — личный взгляд на историю РПЦЗ</a:t>
            </a:r>
            <a:endParaRPr lang="ru-RU" altLang="en-US"/>
          </a:p>
          <a:p>
            <a:endParaRPr lang="ru-RU" altLang="en-US"/>
          </a:p>
          <a:p>
            <a:r>
              <a:rPr lang="ru-RU" altLang="en-US"/>
              <a:t>Петр Фекула</a:t>
            </a:r>
            <a:r>
              <a:rPr lang="en-US" altLang="ru-RU"/>
              <a:t> </a:t>
            </a:r>
            <a:r>
              <a:rPr lang="ru-RU" altLang="en-US"/>
              <a:t>о зарубежных композиторах</a:t>
            </a:r>
            <a:endParaRPr lang="ru-RU" altLang="en-US"/>
          </a:p>
          <a:p>
            <a:endParaRPr lang="ru-RU" altLang="en-US"/>
          </a:p>
          <a:p>
            <a:r>
              <a:rPr lang="ru-RU" altLang="en-US"/>
              <a:t>Прот. Петр Перекрестков заключительные слова</a:t>
            </a:r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pPr marL="0" indent="0">
              <a:buNone/>
            </a:pPr>
            <a:endParaRPr lang="ru-RU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/>
              <a:t>Культурно-Развлекательная Программа</a:t>
            </a:r>
            <a:endParaRPr lang="ru-RU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9720" y="1825625"/>
            <a:ext cx="5181600" cy="4351338"/>
          </a:xfrm>
        </p:spPr>
        <p:txBody>
          <a:bodyPr>
            <a:normAutofit lnSpcReduction="10000"/>
          </a:bodyPr>
          <a:p>
            <a:r>
              <a:rPr lang="ru-RU" altLang="en-US"/>
              <a:t>Рассказы семей из приходов СФ о судьбах их предков —первой волны эмиграции </a:t>
            </a:r>
            <a:endParaRPr lang="ru-RU" altLang="en-US"/>
          </a:p>
          <a:p>
            <a:pPr lvl="1"/>
            <a:r>
              <a:rPr lang="ru-RU" altLang="en-US"/>
              <a:t>Ионины</a:t>
            </a:r>
            <a:endParaRPr lang="ru-RU" altLang="en-US"/>
          </a:p>
          <a:p>
            <a:pPr lvl="1"/>
            <a:r>
              <a:rPr lang="ru-RU" altLang="en-US"/>
              <a:t>Богатские</a:t>
            </a:r>
            <a:endParaRPr lang="ru-RU" altLang="en-US"/>
          </a:p>
          <a:p>
            <a:pPr lvl="1"/>
            <a:r>
              <a:rPr lang="ru-RU" altLang="en-US"/>
              <a:t>Лукьяновы</a:t>
            </a:r>
            <a:endParaRPr lang="ru-RU" altLang="en-US"/>
          </a:p>
          <a:p>
            <a:pPr lvl="1"/>
            <a:r>
              <a:rPr lang="ru-RU" altLang="en-US">
                <a:sym typeface="+mn-ea"/>
              </a:rPr>
              <a:t>Свенсоны</a:t>
            </a:r>
            <a:endParaRPr lang="ru-RU" altLang="en-US"/>
          </a:p>
          <a:p>
            <a:pPr marL="457200" lvl="1" indent="0">
              <a:buNone/>
            </a:pPr>
            <a:endParaRPr lang="ru-RU" altLang="en-US"/>
          </a:p>
          <a:p>
            <a:pPr lvl="0"/>
            <a:r>
              <a:rPr lang="ru-RU" altLang="en-US"/>
              <a:t>Мастер-классы</a:t>
            </a:r>
            <a:endParaRPr lang="ru-RU" altLang="en-US"/>
          </a:p>
          <a:p>
            <a:pPr lvl="1"/>
            <a:r>
              <a:rPr lang="ru-RU" altLang="en-US" sz="2400"/>
              <a:t>Казацкие шашки</a:t>
            </a:r>
            <a:endParaRPr lang="ru-RU" altLang="en-US"/>
          </a:p>
          <a:p>
            <a:pPr lvl="1"/>
            <a:r>
              <a:rPr lang="ru-RU" altLang="en-US"/>
              <a:t>Кокошники</a:t>
            </a:r>
            <a:endParaRPr lang="ru-RU" altLang="en-US"/>
          </a:p>
        </p:txBody>
      </p:sp>
      <p:pic>
        <p:nvPicPr>
          <p:cNvPr id="4" name="Content Placeholder 3" descr="шакша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707380" y="1691005"/>
            <a:ext cx="2898140" cy="4351655"/>
          </a:xfrm>
          <a:prstGeom prst="rect">
            <a:avLst/>
          </a:prstGeom>
        </p:spPr>
      </p:pic>
      <p:pic>
        <p:nvPicPr>
          <p:cNvPr id="5" name="Picture 4" descr="кокош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1580" y="2395220"/>
            <a:ext cx="2943225" cy="29432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>
                <a:sym typeface="+mn-ea"/>
              </a:rPr>
              <a:t>Культурно-Развлекательная Программа</a:t>
            </a:r>
            <a:endParaRPr lang="ru-RU" altLang="en-US"/>
          </a:p>
        </p:txBody>
      </p:sp>
      <p:pic>
        <p:nvPicPr>
          <p:cNvPr id="7" name="Content Placeholder 6" descr="photo_2024-06-28_10-11-17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035040" y="1691005"/>
            <a:ext cx="5545455" cy="4286250"/>
          </a:xfrm>
          <a:prstGeom prst="rect">
            <a:avLst/>
          </a:prstGeom>
        </p:spPr>
      </p:pic>
      <p:sp>
        <p:nvSpPr>
          <p:cNvPr id="9" name="Content Placeholder 8"/>
          <p:cNvSpPr/>
          <p:nvPr>
            <p:ph sz="half" idx="2"/>
          </p:nvPr>
        </p:nvSpPr>
        <p:spPr/>
        <p:txBody>
          <a:bodyPr/>
          <a:p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752475" y="1943100"/>
            <a:ext cx="41173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400"/>
              <a:t>Народные танцы, песни и игры: Ансамбль «Боярыня»</a:t>
            </a:r>
            <a:endParaRPr lang="ru-RU" altLang="en-US" sz="24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TABLE_ENDDRAG_ORIGIN_RECT" val="879*373"/>
  <p:tag name="TABLE_ENDDRAG_RECT" val="14*143*879*3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3215</Words>
  <Application>WPS Presentation</Application>
  <PresentationFormat>Widescreen</PresentationFormat>
  <Paragraphs>243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57" baseType="lpstr">
      <vt:lpstr>Arial</vt:lpstr>
      <vt:lpstr>SimSun</vt:lpstr>
      <vt:lpstr>Wingdings</vt:lpstr>
      <vt:lpstr>Arial Unicode MS</vt:lpstr>
      <vt:lpstr>Calibri Light</vt:lpstr>
      <vt:lpstr>Calibri</vt:lpstr>
      <vt:lpstr>Microsoft YaHei</vt:lpstr>
      <vt:lpstr>Agency FB</vt:lpstr>
      <vt:lpstr>Haettenschweiler</vt:lpstr>
      <vt:lpstr>Old English Text MT</vt:lpstr>
      <vt:lpstr>Old Classic</vt:lpstr>
      <vt:lpstr>OCR A Extended</vt:lpstr>
      <vt:lpstr>Papyrus</vt:lpstr>
      <vt:lpstr>Perpetua Titling MT</vt:lpstr>
      <vt:lpstr>Pomorsky Unicode</vt:lpstr>
      <vt:lpstr>Pochaevsk Unicode</vt:lpstr>
      <vt:lpstr>Bradley Hand ITC</vt:lpstr>
      <vt:lpstr>Vertograd Unicode</vt:lpstr>
      <vt:lpstr>Arial Black</vt:lpstr>
      <vt:lpstr>Bahnschrift</vt:lpstr>
      <vt:lpstr>Algerian</vt:lpstr>
      <vt:lpstr>Bahnschrift Condensed</vt:lpstr>
      <vt:lpstr>Bahnschrift Light</vt:lpstr>
      <vt:lpstr>Bahnschrift Light Condensed</vt:lpstr>
      <vt:lpstr>Bahnschrift Light SemiCondensed</vt:lpstr>
      <vt:lpstr>Bahnschrift SemiBold</vt:lpstr>
      <vt:lpstr>Bahnschrift SemiBold Condensed</vt:lpstr>
      <vt:lpstr>Bahnschrift SemiBold SemiConden</vt:lpstr>
      <vt:lpstr>Bahnschrift SemiCondensed</vt:lpstr>
      <vt:lpstr>Bahnschrift SemiLight</vt:lpstr>
      <vt:lpstr>Arial</vt:lpstr>
      <vt:lpstr>Bernard MT Condensed</vt:lpstr>
      <vt:lpstr>Blackadder ITC</vt:lpstr>
      <vt:lpstr>Book Antiqua</vt:lpstr>
      <vt:lpstr>Goudy Stout</vt:lpstr>
      <vt:lpstr>Brush Script MT</vt:lpstr>
      <vt:lpstr>Candara</vt:lpstr>
      <vt:lpstr>Onyx</vt:lpstr>
      <vt:lpstr>Palace Script MT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Культурно-Развлекательная Программа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</dc:title>
  <dc:creator>blago</dc:creator>
  <cp:lastModifiedBy>blago</cp:lastModifiedBy>
  <cp:revision>3</cp:revision>
  <dcterms:created xsi:type="dcterms:W3CDTF">2024-06-28T15:06:18Z</dcterms:created>
  <dcterms:modified xsi:type="dcterms:W3CDTF">2024-06-28T15:58:14Z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F225B42AEDD1407D968F7485C053FEAE_11</vt:lpwstr>
  </property>
  <property fmtid="{D5CDD505-2E9C-101B-9397-08002B2CF9AE}" pid="3" name="KSOProductBuildVer">
    <vt:lpwstr>1033-12.2.0.17119</vt:lpwstr>
  </property>
</Properties>
</file>