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Average"/>
      <p:regular r:id="rId19"/>
    </p:embeddedFont>
    <p:embeddedFont>
      <p:font typeface="Yeseva One"/>
      <p:regular r:id="rId20"/>
    </p:embeddedFont>
    <p:embeddedFont>
      <p:font typeface="Oswald"/>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YesevaOne-regular.fntdata"/><Relationship Id="rId11" Type="http://schemas.openxmlformats.org/officeDocument/2006/relationships/slide" Target="slides/slide6.xml"/><Relationship Id="rId22" Type="http://schemas.openxmlformats.org/officeDocument/2006/relationships/font" Target="fonts/Oswald-bold.fntdata"/><Relationship Id="rId10" Type="http://schemas.openxmlformats.org/officeDocument/2006/relationships/slide" Target="slides/slide5.xml"/><Relationship Id="rId21" Type="http://schemas.openxmlformats.org/officeDocument/2006/relationships/font" Target="fonts/Oswald-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Average-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e8dbb17585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e8dbb17585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Tyler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e8dbb17585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e8dbb17585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Anya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e8dbb17585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e8dbb17585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e8dbb17585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e8dbb17585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Jake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e8dbb17585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e8dbb17585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e8e919730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e8e919730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Andrei</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e8dbb1758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e8dbb1758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Irina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e8dbb1758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e8dbb1758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Kyra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e8dbb1758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e8dbb1758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Kolya</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e8dbb17585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e8dbb17585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Tyler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e8dbb17585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e8dbb17585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Andrei</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e8e919730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e8e919730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Paul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e8e9197304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e8e919730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Paul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rgbClr val="992525"/>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3"/>
          <p:cNvPicPr preferRelativeResize="0"/>
          <p:nvPr/>
        </p:nvPicPr>
        <p:blipFill>
          <a:blip r:embed="rId3">
            <a:alphaModFix amt="94000"/>
          </a:blip>
          <a:stretch>
            <a:fillRect/>
          </a:stretch>
        </p:blipFill>
        <p:spPr>
          <a:xfrm>
            <a:off x="3922850" y="0"/>
            <a:ext cx="5143500" cy="5143500"/>
          </a:xfrm>
          <a:prstGeom prst="rect">
            <a:avLst/>
          </a:prstGeom>
          <a:noFill/>
          <a:ln>
            <a:noFill/>
          </a:ln>
        </p:spPr>
      </p:pic>
      <p:sp>
        <p:nvSpPr>
          <p:cNvPr id="60" name="Google Shape;60;p13"/>
          <p:cNvSpPr txBox="1"/>
          <p:nvPr>
            <p:ph idx="4294967295" type="ctrTitle"/>
          </p:nvPr>
        </p:nvSpPr>
        <p:spPr>
          <a:xfrm>
            <a:off x="105350" y="1516825"/>
            <a:ext cx="3817500" cy="162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4980">
                <a:solidFill>
                  <a:srgbClr val="EBBDBD"/>
                </a:solidFill>
                <a:latin typeface="Yeseva One"/>
                <a:ea typeface="Yeseva One"/>
                <a:cs typeface="Yeseva One"/>
                <a:sym typeface="Yeseva One"/>
              </a:rPr>
              <a:t>ROCO</a:t>
            </a:r>
            <a:r>
              <a:rPr b="1" lang="en" sz="5180">
                <a:solidFill>
                  <a:srgbClr val="EBBDBD"/>
                </a:solidFill>
                <a:latin typeface="Yeseva One"/>
                <a:ea typeface="Yeseva One"/>
                <a:cs typeface="Yeseva One"/>
                <a:sym typeface="Yeseva One"/>
              </a:rPr>
              <a:t>R</a:t>
            </a:r>
            <a:r>
              <a:rPr b="1" lang="en" sz="4980">
                <a:solidFill>
                  <a:srgbClr val="EBBDBD"/>
                </a:solidFill>
                <a:latin typeface="Yeseva One"/>
                <a:ea typeface="Yeseva One"/>
                <a:cs typeface="Yeseva One"/>
                <a:sym typeface="Yeseva One"/>
              </a:rPr>
              <a:t>oots</a:t>
            </a:r>
            <a:endParaRPr b="1" sz="4980">
              <a:solidFill>
                <a:srgbClr val="EBBDBD"/>
              </a:solidFill>
              <a:latin typeface="Yeseva One"/>
              <a:ea typeface="Yeseva One"/>
              <a:cs typeface="Yeseva One"/>
              <a:sym typeface="Yeseva One"/>
            </a:endParaRPr>
          </a:p>
        </p:txBody>
      </p:sp>
      <p:sp>
        <p:nvSpPr>
          <p:cNvPr id="61" name="Google Shape;61;p13"/>
          <p:cNvSpPr txBox="1"/>
          <p:nvPr>
            <p:ph idx="4294967295" type="subTitle"/>
          </p:nvPr>
        </p:nvSpPr>
        <p:spPr>
          <a:xfrm>
            <a:off x="174650" y="2440575"/>
            <a:ext cx="35133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EBBDBD"/>
                </a:solidFill>
                <a:latin typeface="Georgia"/>
                <a:ea typeface="Georgia"/>
                <a:cs typeface="Georgia"/>
                <a:sym typeface="Georgia"/>
              </a:rPr>
              <a:t>Group 1</a:t>
            </a:r>
            <a:endParaRPr sz="1700">
              <a:solidFill>
                <a:srgbClr val="EBBDBD"/>
              </a:solidFill>
              <a:latin typeface="Georgia"/>
              <a:ea typeface="Georgia"/>
              <a:cs typeface="Georgia"/>
              <a:sym typeface="Georgia"/>
            </a:endParaRPr>
          </a:p>
          <a:p>
            <a:pPr indent="0" lvl="0" marL="0" rtl="0" algn="l">
              <a:spcBef>
                <a:spcPts val="1200"/>
              </a:spcBef>
              <a:spcAft>
                <a:spcPts val="1200"/>
              </a:spcAft>
              <a:buNone/>
            </a:pPr>
            <a:r>
              <a:rPr lang="en" sz="1700">
                <a:solidFill>
                  <a:srgbClr val="EBBDBD"/>
                </a:solidFill>
                <a:latin typeface="Georgia"/>
                <a:ea typeface="Georgia"/>
                <a:cs typeface="Georgia"/>
                <a:sym typeface="Georgia"/>
              </a:rPr>
              <a:t>By: Kyra, Irina, Teya, Anya, Paul, Tyler, Nikolai, Jake, Alesha, and Andrew</a:t>
            </a:r>
            <a:endParaRPr sz="1700">
              <a:solidFill>
                <a:srgbClr val="EBBDBD"/>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1651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00">
                <a:latin typeface="Yeseva One"/>
                <a:ea typeface="Yeseva One"/>
                <a:cs typeface="Yeseva One"/>
                <a:sym typeface="Yeseva One"/>
              </a:rPr>
              <a:t>Interactive Q&amp;A</a:t>
            </a:r>
            <a:r>
              <a:rPr lang="en" sz="3500">
                <a:latin typeface="Yeseva One"/>
                <a:ea typeface="Yeseva One"/>
                <a:cs typeface="Yeseva One"/>
                <a:sym typeface="Yeseva One"/>
              </a:rPr>
              <a:t>/FAQ Page </a:t>
            </a:r>
            <a:endParaRPr sz="3500">
              <a:latin typeface="Yeseva One"/>
              <a:ea typeface="Yeseva One"/>
              <a:cs typeface="Yeseva One"/>
              <a:sym typeface="Yeseva One"/>
            </a:endParaRPr>
          </a:p>
        </p:txBody>
      </p:sp>
      <p:sp>
        <p:nvSpPr>
          <p:cNvPr id="122" name="Google Shape;122;p22"/>
          <p:cNvSpPr txBox="1"/>
          <p:nvPr>
            <p:ph idx="1" type="body"/>
          </p:nvPr>
        </p:nvSpPr>
        <p:spPr>
          <a:xfrm>
            <a:off x="311700" y="977525"/>
            <a:ext cx="4775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35"/>
              <a:buNone/>
            </a:pPr>
            <a:r>
              <a:rPr b="1" lang="en" sz="1815">
                <a:solidFill>
                  <a:schemeClr val="dk1"/>
                </a:solidFill>
              </a:rPr>
              <a:t>Purpose</a:t>
            </a:r>
            <a:r>
              <a:rPr lang="en" sz="1815">
                <a:solidFill>
                  <a:schemeClr val="dk1"/>
                </a:solidFill>
              </a:rPr>
              <a:t>: Place to see </a:t>
            </a:r>
            <a:r>
              <a:rPr b="1" lang="en" sz="1815">
                <a:solidFill>
                  <a:schemeClr val="dk1"/>
                </a:solidFill>
              </a:rPr>
              <a:t>relevant</a:t>
            </a:r>
            <a:r>
              <a:rPr b="1" lang="en" sz="1815">
                <a:solidFill>
                  <a:schemeClr val="dk1"/>
                </a:solidFill>
              </a:rPr>
              <a:t> answers</a:t>
            </a:r>
            <a:r>
              <a:rPr lang="en" sz="1815">
                <a:solidFill>
                  <a:schemeClr val="dk1"/>
                </a:solidFill>
              </a:rPr>
              <a:t> to </a:t>
            </a:r>
            <a:r>
              <a:rPr b="1" lang="en" sz="1815">
                <a:solidFill>
                  <a:schemeClr val="dk1"/>
                </a:solidFill>
              </a:rPr>
              <a:t>FAQ</a:t>
            </a:r>
            <a:r>
              <a:rPr lang="en" sz="1815">
                <a:solidFill>
                  <a:schemeClr val="dk1"/>
                </a:solidFill>
              </a:rPr>
              <a:t> and to ask new questions related to starting, organizing, managing youth groups</a:t>
            </a:r>
            <a:endParaRPr sz="1815">
              <a:solidFill>
                <a:schemeClr val="dk1"/>
              </a:solidFill>
            </a:endParaRPr>
          </a:p>
          <a:p>
            <a:pPr indent="-343852" lvl="0" marL="457200" rtl="0" algn="l">
              <a:spcBef>
                <a:spcPts val="1200"/>
              </a:spcBef>
              <a:spcAft>
                <a:spcPts val="0"/>
              </a:spcAft>
              <a:buClr>
                <a:schemeClr val="dk1"/>
              </a:buClr>
              <a:buSzPts val="1815"/>
              <a:buChar char="●"/>
            </a:pPr>
            <a:r>
              <a:rPr lang="en" sz="1815">
                <a:solidFill>
                  <a:schemeClr val="dk1"/>
                </a:solidFill>
              </a:rPr>
              <a:t>The page will include FAQ at the top with a Google Form underneath which would be updated when new questions come in</a:t>
            </a:r>
            <a:endParaRPr sz="1815">
              <a:solidFill>
                <a:schemeClr val="dk1"/>
              </a:solidFill>
            </a:endParaRPr>
          </a:p>
          <a:p>
            <a:pPr indent="-343852" lvl="0" marL="457200" rtl="0" algn="l">
              <a:spcBef>
                <a:spcPts val="0"/>
              </a:spcBef>
              <a:spcAft>
                <a:spcPts val="0"/>
              </a:spcAft>
              <a:buClr>
                <a:schemeClr val="dk1"/>
              </a:buClr>
              <a:buSzPts val="1815"/>
              <a:buChar char="●"/>
            </a:pPr>
            <a:r>
              <a:rPr lang="en" sz="1815">
                <a:solidFill>
                  <a:schemeClr val="dk1"/>
                </a:solidFill>
              </a:rPr>
              <a:t>A group of experienced </a:t>
            </a:r>
            <a:r>
              <a:rPr lang="en" sz="1815">
                <a:solidFill>
                  <a:schemeClr val="dk1"/>
                </a:solidFill>
              </a:rPr>
              <a:t>youth group organizers and priests would be answering the questions</a:t>
            </a:r>
            <a:endParaRPr sz="1815">
              <a:solidFill>
                <a:schemeClr val="dk1"/>
              </a:solidFill>
            </a:endParaRPr>
          </a:p>
          <a:p>
            <a:pPr indent="-343852" lvl="0" marL="457200" rtl="0" algn="l">
              <a:spcBef>
                <a:spcPts val="0"/>
              </a:spcBef>
              <a:spcAft>
                <a:spcPts val="0"/>
              </a:spcAft>
              <a:buClr>
                <a:schemeClr val="dk1"/>
              </a:buClr>
              <a:buSzPts val="1815"/>
              <a:buChar char="●"/>
            </a:pPr>
            <a:r>
              <a:rPr lang="en" sz="1815">
                <a:solidFill>
                  <a:schemeClr val="dk1"/>
                </a:solidFill>
              </a:rPr>
              <a:t>There will also be links to Telegram/Discord Chats for youth to join</a:t>
            </a:r>
            <a:endParaRPr sz="1815">
              <a:solidFill>
                <a:schemeClr val="dk1"/>
              </a:solidFill>
            </a:endParaRPr>
          </a:p>
        </p:txBody>
      </p:sp>
      <p:pic>
        <p:nvPicPr>
          <p:cNvPr descr="Faq - Free interface icons" id="123" name="Google Shape;123;p22"/>
          <p:cNvPicPr preferRelativeResize="0"/>
          <p:nvPr/>
        </p:nvPicPr>
        <p:blipFill>
          <a:blip r:embed="rId3">
            <a:alphaModFix/>
          </a:blip>
          <a:stretch>
            <a:fillRect/>
          </a:stretch>
        </p:blipFill>
        <p:spPr>
          <a:xfrm>
            <a:off x="5431225" y="1334938"/>
            <a:ext cx="3013875" cy="3013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283700" y="1441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400">
                <a:latin typeface="Yeseva One"/>
                <a:ea typeface="Yeseva One"/>
                <a:cs typeface="Yeseva One"/>
                <a:sym typeface="Yeseva One"/>
              </a:rPr>
              <a:t>Calendar of Events </a:t>
            </a:r>
            <a:endParaRPr sz="3400">
              <a:latin typeface="Yeseva One"/>
              <a:ea typeface="Yeseva One"/>
              <a:cs typeface="Yeseva One"/>
              <a:sym typeface="Yeseva One"/>
            </a:endParaRPr>
          </a:p>
        </p:txBody>
      </p:sp>
      <p:sp>
        <p:nvSpPr>
          <p:cNvPr id="129" name="Google Shape;129;p23"/>
          <p:cNvSpPr txBox="1"/>
          <p:nvPr>
            <p:ph idx="1" type="body"/>
          </p:nvPr>
        </p:nvSpPr>
        <p:spPr>
          <a:xfrm>
            <a:off x="311700" y="863550"/>
            <a:ext cx="42603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770"/>
              <a:buNone/>
            </a:pPr>
            <a:r>
              <a:rPr b="1" lang="en" sz="2160">
                <a:solidFill>
                  <a:schemeClr val="dk1"/>
                </a:solidFill>
              </a:rPr>
              <a:t>Purpose</a:t>
            </a:r>
            <a:r>
              <a:rPr lang="en" sz="1660">
                <a:solidFill>
                  <a:schemeClr val="dk1"/>
                </a:solidFill>
              </a:rPr>
              <a:t>: </a:t>
            </a:r>
            <a:r>
              <a:rPr lang="en" sz="1660" u="sng">
                <a:solidFill>
                  <a:schemeClr val="dk1"/>
                </a:solidFill>
              </a:rPr>
              <a:t>To promote and advertise youth events</a:t>
            </a:r>
            <a:r>
              <a:rPr lang="en" sz="1660">
                <a:solidFill>
                  <a:schemeClr val="dk1"/>
                </a:solidFill>
              </a:rPr>
              <a:t>. In turn this will raise awareness and popularity of youth events, encourage collaboration and inter-mingling between communities.</a:t>
            </a:r>
            <a:endParaRPr sz="1660">
              <a:solidFill>
                <a:schemeClr val="dk1"/>
              </a:solidFill>
            </a:endParaRPr>
          </a:p>
          <a:p>
            <a:pPr indent="0" lvl="0" marL="0" rtl="0" algn="l">
              <a:lnSpc>
                <a:spcPct val="95000"/>
              </a:lnSpc>
              <a:spcBef>
                <a:spcPts val="1200"/>
              </a:spcBef>
              <a:spcAft>
                <a:spcPts val="0"/>
              </a:spcAft>
              <a:buSzPts val="770"/>
              <a:buNone/>
            </a:pPr>
            <a:r>
              <a:rPr b="1" lang="en" sz="2060">
                <a:solidFill>
                  <a:schemeClr val="dk1"/>
                </a:solidFill>
              </a:rPr>
              <a:t>Logistics</a:t>
            </a:r>
            <a:r>
              <a:rPr lang="en" sz="1660">
                <a:solidFill>
                  <a:schemeClr val="dk1"/>
                </a:solidFill>
              </a:rPr>
              <a:t>:</a:t>
            </a:r>
            <a:endParaRPr sz="1660">
              <a:solidFill>
                <a:schemeClr val="dk1"/>
              </a:solidFill>
            </a:endParaRPr>
          </a:p>
          <a:p>
            <a:pPr indent="-334010" lvl="0" marL="457200" rtl="0" algn="l">
              <a:lnSpc>
                <a:spcPct val="95000"/>
              </a:lnSpc>
              <a:spcBef>
                <a:spcPts val="1200"/>
              </a:spcBef>
              <a:spcAft>
                <a:spcPts val="0"/>
              </a:spcAft>
              <a:buClr>
                <a:schemeClr val="dk1"/>
              </a:buClr>
              <a:buSzPts val="1660"/>
              <a:buChar char="●"/>
            </a:pPr>
            <a:r>
              <a:rPr lang="en" sz="1660">
                <a:solidFill>
                  <a:schemeClr val="dk1"/>
                </a:solidFill>
              </a:rPr>
              <a:t>Events associated with specific Youth Groups should be published at least one week in advance.</a:t>
            </a:r>
            <a:endParaRPr sz="1660">
              <a:solidFill>
                <a:schemeClr val="dk1"/>
              </a:solidFill>
            </a:endParaRPr>
          </a:p>
          <a:p>
            <a:pPr indent="-334010" lvl="0" marL="457200" rtl="0" algn="l">
              <a:lnSpc>
                <a:spcPct val="95000"/>
              </a:lnSpc>
              <a:spcBef>
                <a:spcPts val="0"/>
              </a:spcBef>
              <a:spcAft>
                <a:spcPts val="0"/>
              </a:spcAft>
              <a:buClr>
                <a:schemeClr val="dk1"/>
              </a:buClr>
              <a:buSzPts val="1660"/>
              <a:buChar char="●"/>
            </a:pPr>
            <a:r>
              <a:rPr lang="en" sz="1660">
                <a:solidFill>
                  <a:schemeClr val="dk1"/>
                </a:solidFill>
              </a:rPr>
              <a:t>An associated emailing list categorised by location to notify people in advance.</a:t>
            </a:r>
            <a:endParaRPr sz="1660">
              <a:solidFill>
                <a:schemeClr val="dk1"/>
              </a:solidFill>
            </a:endParaRPr>
          </a:p>
          <a:p>
            <a:pPr indent="-334010" lvl="0" marL="457200" rtl="0" algn="l">
              <a:lnSpc>
                <a:spcPct val="95000"/>
              </a:lnSpc>
              <a:spcBef>
                <a:spcPts val="0"/>
              </a:spcBef>
              <a:spcAft>
                <a:spcPts val="0"/>
              </a:spcAft>
              <a:buClr>
                <a:schemeClr val="dk1"/>
              </a:buClr>
              <a:buSzPts val="1660"/>
              <a:buChar char="●"/>
            </a:pPr>
            <a:r>
              <a:rPr lang="en" sz="1660">
                <a:solidFill>
                  <a:schemeClr val="dk1"/>
                </a:solidFill>
              </a:rPr>
              <a:t>The calendar itself should be able to be filtered by both location and time periods.</a:t>
            </a:r>
            <a:endParaRPr sz="1660">
              <a:solidFill>
                <a:schemeClr val="dk1"/>
              </a:solidFill>
            </a:endParaRPr>
          </a:p>
          <a:p>
            <a:pPr indent="-334010" lvl="0" marL="457200" rtl="0" algn="l">
              <a:lnSpc>
                <a:spcPct val="95000"/>
              </a:lnSpc>
              <a:spcBef>
                <a:spcPts val="0"/>
              </a:spcBef>
              <a:spcAft>
                <a:spcPts val="0"/>
              </a:spcAft>
              <a:buClr>
                <a:schemeClr val="dk1"/>
              </a:buClr>
              <a:buSzPts val="1660"/>
              <a:buChar char="●"/>
            </a:pPr>
            <a:r>
              <a:rPr lang="en" sz="1660">
                <a:solidFill>
                  <a:schemeClr val="dk1"/>
                </a:solidFill>
              </a:rPr>
              <a:t>A google calendar format.</a:t>
            </a:r>
            <a:endParaRPr sz="1660">
              <a:solidFill>
                <a:schemeClr val="dk1"/>
              </a:solidFill>
            </a:endParaRPr>
          </a:p>
          <a:p>
            <a:pPr indent="0" lvl="0" marL="0" rtl="0" algn="l">
              <a:lnSpc>
                <a:spcPct val="95000"/>
              </a:lnSpc>
              <a:spcBef>
                <a:spcPts val="1200"/>
              </a:spcBef>
              <a:spcAft>
                <a:spcPts val="1200"/>
              </a:spcAft>
              <a:buSzPts val="770"/>
              <a:buNone/>
            </a:pPr>
            <a:r>
              <a:t/>
            </a:r>
            <a:endParaRPr sz="1660">
              <a:solidFill>
                <a:schemeClr val="dk1"/>
              </a:solidFill>
            </a:endParaRPr>
          </a:p>
        </p:txBody>
      </p:sp>
      <p:pic>
        <p:nvPicPr>
          <p:cNvPr id="130" name="Google Shape;130;p23"/>
          <p:cNvPicPr preferRelativeResize="0"/>
          <p:nvPr/>
        </p:nvPicPr>
        <p:blipFill>
          <a:blip r:embed="rId3">
            <a:alphaModFix/>
          </a:blip>
          <a:stretch>
            <a:fillRect/>
          </a:stretch>
        </p:blipFill>
        <p:spPr>
          <a:xfrm>
            <a:off x="4941250" y="510800"/>
            <a:ext cx="3863052" cy="4121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4"/>
          <p:cNvSpPr txBox="1"/>
          <p:nvPr>
            <p:ph type="title"/>
          </p:nvPr>
        </p:nvSpPr>
        <p:spPr>
          <a:xfrm>
            <a:off x="311700" y="1651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300">
                <a:latin typeface="Yeseva One"/>
                <a:ea typeface="Yeseva One"/>
                <a:cs typeface="Yeseva One"/>
                <a:sym typeface="Yeseva One"/>
              </a:rPr>
              <a:t>Implementation</a:t>
            </a:r>
            <a:endParaRPr sz="3300">
              <a:latin typeface="Yeseva One"/>
              <a:ea typeface="Yeseva One"/>
              <a:cs typeface="Yeseva One"/>
              <a:sym typeface="Yeseva One"/>
            </a:endParaRPr>
          </a:p>
        </p:txBody>
      </p:sp>
      <p:sp>
        <p:nvSpPr>
          <p:cNvPr id="136" name="Google Shape;136;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We envision bringing our idea to life through using a hosting service such as Orthodox Web Solutions, whom many of our parishes currently use for their websites.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The project will largely be volunteer-ran and maintained, with the opportunity to expand it to an official diocesan/all-diaspora resource should activity and usage make this appropriate.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Representatives per diocese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1200"/>
              </a:spcAft>
              <a:buNone/>
            </a:pPr>
            <a:r>
              <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5"/>
          <p:cNvSpPr txBox="1"/>
          <p:nvPr>
            <p:ph type="title"/>
          </p:nvPr>
        </p:nvSpPr>
        <p:spPr>
          <a:xfrm>
            <a:off x="311700" y="2421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900">
                <a:latin typeface="Yeseva One"/>
                <a:ea typeface="Yeseva One"/>
                <a:cs typeface="Yeseva One"/>
                <a:sym typeface="Yeseva One"/>
              </a:rPr>
              <a:t>Feedback</a:t>
            </a:r>
            <a:endParaRPr sz="3900">
              <a:latin typeface="Yeseva One"/>
              <a:ea typeface="Yeseva One"/>
              <a:cs typeface="Yeseva One"/>
              <a:sym typeface="Yeseva One"/>
            </a:endParaRPr>
          </a:p>
        </p:txBody>
      </p:sp>
      <p:sp>
        <p:nvSpPr>
          <p:cNvPr id="142" name="Google Shape;142;p25"/>
          <p:cNvSpPr txBox="1"/>
          <p:nvPr>
            <p:ph idx="1" type="body"/>
          </p:nvPr>
        </p:nvSpPr>
        <p:spPr>
          <a:xfrm>
            <a:off x="311700" y="1068500"/>
            <a:ext cx="3999000" cy="1191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solidFill>
                  <a:schemeClr val="dk1"/>
                </a:solidFill>
              </a:rPr>
              <a:t>Please fill out this brief form!!</a:t>
            </a:r>
            <a:endParaRPr sz="1600">
              <a:solidFill>
                <a:schemeClr val="dk1"/>
              </a:solidFill>
            </a:endParaRPr>
          </a:p>
          <a:p>
            <a:pPr indent="0" lvl="0" marL="0" rtl="0" algn="l">
              <a:spcBef>
                <a:spcPts val="1200"/>
              </a:spcBef>
              <a:spcAft>
                <a:spcPts val="1200"/>
              </a:spcAft>
              <a:buNone/>
            </a:pPr>
            <a:r>
              <a:rPr lang="en" sz="1600">
                <a:solidFill>
                  <a:schemeClr val="dk1"/>
                </a:solidFill>
              </a:rPr>
              <a:t>Спасибо!!!</a:t>
            </a:r>
            <a:endParaRPr sz="1600">
              <a:solidFill>
                <a:schemeClr val="dk1"/>
              </a:solidFill>
            </a:endParaRPr>
          </a:p>
        </p:txBody>
      </p:sp>
      <p:pic>
        <p:nvPicPr>
          <p:cNvPr id="143" name="Google Shape;143;p25"/>
          <p:cNvPicPr preferRelativeResize="0"/>
          <p:nvPr/>
        </p:nvPicPr>
        <p:blipFill>
          <a:blip r:embed="rId3">
            <a:alphaModFix/>
          </a:blip>
          <a:stretch>
            <a:fillRect/>
          </a:stretch>
        </p:blipFill>
        <p:spPr>
          <a:xfrm>
            <a:off x="3834925" y="178475"/>
            <a:ext cx="4786551" cy="47865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3330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00">
                <a:latin typeface="Yeseva One"/>
                <a:ea typeface="Yeseva One"/>
                <a:cs typeface="Yeseva One"/>
                <a:sym typeface="Yeseva One"/>
              </a:rPr>
              <a:t>Background	</a:t>
            </a:r>
            <a:endParaRPr sz="3500">
              <a:latin typeface="Yeseva One"/>
              <a:ea typeface="Yeseva One"/>
              <a:cs typeface="Yeseva One"/>
              <a:sym typeface="Yeseva One"/>
            </a:endParaRPr>
          </a:p>
        </p:txBody>
      </p:sp>
      <p:sp>
        <p:nvSpPr>
          <p:cNvPr id="67" name="Google Shape;67;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Maintaining a large, thriving and active community has always been deeply-seated in the tradition and history of the Russian Church Abroad. Previous generations emigrating from their homes relied on the church to maintain their sense of community with people of similar traditions while living in a foreign land.</a:t>
            </a:r>
            <a:endParaRPr>
              <a:solidFill>
                <a:schemeClr val="dk1"/>
              </a:solidFill>
            </a:endParaRPr>
          </a:p>
          <a:p>
            <a:pPr indent="0" lvl="0" marL="0" rtl="0" algn="l">
              <a:spcBef>
                <a:spcPts val="1200"/>
              </a:spcBef>
              <a:spcAft>
                <a:spcPts val="0"/>
              </a:spcAft>
              <a:buNone/>
            </a:pPr>
            <a:r>
              <a:rPr lang="en">
                <a:solidFill>
                  <a:schemeClr val="dk1"/>
                </a:solidFill>
              </a:rPr>
              <a:t>Youth community has </a:t>
            </a:r>
            <a:r>
              <a:rPr lang="en">
                <a:solidFill>
                  <a:schemeClr val="dk1"/>
                </a:solidFill>
              </a:rPr>
              <a:t>always especially been important and a large part of our identity, as can be seen from various regular events such as St. Herman’s Youth Conference, the All-Diaspora Youth Conferences. </a:t>
            </a:r>
            <a:endParaRPr>
              <a:solidFill>
                <a:schemeClr val="dk1"/>
              </a:solidFill>
            </a:endParaRPr>
          </a:p>
          <a:p>
            <a:pPr indent="0" lvl="0" marL="0" rtl="0" algn="l">
              <a:spcBef>
                <a:spcPts val="1200"/>
              </a:spcBef>
              <a:spcAft>
                <a:spcPts val="1200"/>
              </a:spcAft>
              <a:buNone/>
            </a:pPr>
            <a:r>
              <a:rPr lang="en">
                <a:solidFill>
                  <a:schemeClr val="dk1"/>
                </a:solidFill>
              </a:rPr>
              <a:t>Today that spirit remains alive and thriving, as can be seen by how many </a:t>
            </a:r>
            <a:r>
              <a:rPr lang="en">
                <a:solidFill>
                  <a:schemeClr val="dk1"/>
                </a:solidFill>
              </a:rPr>
              <a:t>youths gathered from all across the world today here in Germany.</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81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4300">
                <a:latin typeface="Yeseva One"/>
                <a:ea typeface="Yeseva One"/>
                <a:cs typeface="Yeseva One"/>
                <a:sym typeface="Yeseva One"/>
              </a:rPr>
              <a:t>What are we doing?</a:t>
            </a:r>
            <a:endParaRPr sz="4300">
              <a:latin typeface="Yeseva One"/>
              <a:ea typeface="Yeseva One"/>
              <a:cs typeface="Yeseva One"/>
              <a:sym typeface="Yeseva One"/>
            </a:endParaRPr>
          </a:p>
        </p:txBody>
      </p:sp>
      <p:sp>
        <p:nvSpPr>
          <p:cNvPr id="73" name="Google Shape;73;p15"/>
          <p:cNvSpPr txBox="1"/>
          <p:nvPr>
            <p:ph idx="1" type="body"/>
          </p:nvPr>
        </p:nvSpPr>
        <p:spPr>
          <a:xfrm>
            <a:off x="311700" y="7518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900">
                <a:solidFill>
                  <a:schemeClr val="dk1"/>
                </a:solidFill>
              </a:rPr>
              <a:t>Problem</a:t>
            </a:r>
            <a:r>
              <a:rPr lang="en" sz="2100">
                <a:solidFill>
                  <a:schemeClr val="dk1"/>
                </a:solidFill>
              </a:rPr>
              <a:t>: How do we find a </a:t>
            </a:r>
            <a:r>
              <a:rPr b="1" lang="en" sz="2400">
                <a:solidFill>
                  <a:schemeClr val="dk1"/>
                </a:solidFill>
              </a:rPr>
              <a:t>local </a:t>
            </a:r>
            <a:r>
              <a:rPr b="1" lang="en" sz="2600">
                <a:solidFill>
                  <a:schemeClr val="dk1"/>
                </a:solidFill>
              </a:rPr>
              <a:t>community</a:t>
            </a:r>
            <a:r>
              <a:rPr lang="en" sz="2100">
                <a:solidFill>
                  <a:schemeClr val="dk1"/>
                </a:solidFill>
              </a:rPr>
              <a:t> within the youth of the Orthodox Church and how can we preserve our Christian identity in relation to the conference topic?</a:t>
            </a:r>
            <a:endParaRPr sz="2100">
              <a:solidFill>
                <a:schemeClr val="dk1"/>
              </a:solidFill>
            </a:endParaRPr>
          </a:p>
          <a:p>
            <a:pPr indent="0" lvl="0" marL="0" rtl="0" algn="l">
              <a:spcBef>
                <a:spcPts val="1200"/>
              </a:spcBef>
              <a:spcAft>
                <a:spcPts val="0"/>
              </a:spcAft>
              <a:buNone/>
            </a:pPr>
            <a:r>
              <a:rPr b="1" lang="en" sz="2700">
                <a:solidFill>
                  <a:schemeClr val="dk1"/>
                </a:solidFill>
              </a:rPr>
              <a:t>Target Audience:</a:t>
            </a:r>
            <a:r>
              <a:rPr b="1" lang="en" sz="2400">
                <a:solidFill>
                  <a:schemeClr val="dk1"/>
                </a:solidFill>
              </a:rPr>
              <a:t> </a:t>
            </a:r>
            <a:r>
              <a:rPr lang="en" sz="2400">
                <a:solidFill>
                  <a:schemeClr val="dk1"/>
                </a:solidFill>
              </a:rPr>
              <a:t>Orthodox Christian </a:t>
            </a:r>
            <a:r>
              <a:rPr b="1" lang="en" sz="2700">
                <a:solidFill>
                  <a:schemeClr val="dk1"/>
                </a:solidFill>
              </a:rPr>
              <a:t>youths</a:t>
            </a:r>
            <a:r>
              <a:rPr lang="en" sz="2400">
                <a:solidFill>
                  <a:schemeClr val="dk1"/>
                </a:solidFill>
              </a:rPr>
              <a:t> across the globe who are seeking deeper connections and a stronger youth program through a digital lens</a:t>
            </a:r>
            <a:endParaRPr sz="2100">
              <a:solidFill>
                <a:schemeClr val="dk1"/>
              </a:solidFill>
            </a:endParaRPr>
          </a:p>
          <a:p>
            <a:pPr indent="0" lvl="0" marL="0" rtl="0" algn="l">
              <a:spcBef>
                <a:spcPts val="1200"/>
              </a:spcBef>
              <a:spcAft>
                <a:spcPts val="0"/>
              </a:spcAft>
              <a:buNone/>
            </a:pPr>
            <a:r>
              <a:rPr b="1" lang="en" sz="2700">
                <a:solidFill>
                  <a:schemeClr val="dk1"/>
                </a:solidFill>
              </a:rPr>
              <a:t>Our Goal: </a:t>
            </a:r>
            <a:r>
              <a:rPr lang="en" sz="2400">
                <a:solidFill>
                  <a:schemeClr val="dk1"/>
                </a:solidFill>
              </a:rPr>
              <a:t>Create a program to better understand </a:t>
            </a:r>
            <a:r>
              <a:rPr b="1" lang="en" sz="2500">
                <a:solidFill>
                  <a:schemeClr val="dk1"/>
                </a:solidFill>
              </a:rPr>
              <a:t>Orthodox identity</a:t>
            </a:r>
            <a:r>
              <a:rPr lang="en" sz="2400">
                <a:solidFill>
                  <a:schemeClr val="dk1"/>
                </a:solidFill>
              </a:rPr>
              <a:t>, and to strengthen connection of youths in the Diaspora. </a:t>
            </a:r>
            <a:endParaRPr sz="2400">
              <a:solidFill>
                <a:schemeClr val="dk1"/>
              </a:solidFill>
            </a:endParaRPr>
          </a:p>
          <a:p>
            <a:pPr indent="0" lvl="0" marL="0" rtl="0" algn="l">
              <a:spcBef>
                <a:spcPts val="1200"/>
              </a:spcBef>
              <a:spcAft>
                <a:spcPts val="1200"/>
              </a:spcAft>
              <a:buNone/>
            </a:pPr>
            <a:r>
              <a:t/>
            </a:r>
            <a:endParaRPr sz="21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1290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900">
                <a:latin typeface="Yeseva One"/>
                <a:ea typeface="Yeseva One"/>
                <a:cs typeface="Yeseva One"/>
                <a:sym typeface="Yeseva One"/>
              </a:rPr>
              <a:t>Our Thought Process</a:t>
            </a:r>
            <a:endParaRPr sz="3900">
              <a:latin typeface="Yeseva One"/>
              <a:ea typeface="Yeseva One"/>
              <a:cs typeface="Yeseva One"/>
              <a:sym typeface="Yeseva One"/>
            </a:endParaRPr>
          </a:p>
        </p:txBody>
      </p:sp>
      <p:sp>
        <p:nvSpPr>
          <p:cNvPr id="79" name="Google Shape;79;p16"/>
          <p:cNvSpPr txBox="1"/>
          <p:nvPr>
            <p:ph idx="1" type="body"/>
          </p:nvPr>
        </p:nvSpPr>
        <p:spPr>
          <a:xfrm>
            <a:off x="410000" y="522400"/>
            <a:ext cx="8520600" cy="34164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t/>
            </a:r>
            <a:endParaRPr b="1" sz="2400">
              <a:solidFill>
                <a:schemeClr val="dk1"/>
              </a:solidFill>
            </a:endParaRPr>
          </a:p>
          <a:p>
            <a:pPr indent="0" lvl="0" marL="0" rtl="0" algn="l">
              <a:lnSpc>
                <a:spcPct val="105000"/>
              </a:lnSpc>
              <a:spcBef>
                <a:spcPts val="1200"/>
              </a:spcBef>
              <a:spcAft>
                <a:spcPts val="0"/>
              </a:spcAft>
              <a:buNone/>
            </a:pPr>
            <a:r>
              <a:rPr b="1" lang="en" sz="2400">
                <a:solidFill>
                  <a:schemeClr val="dk1"/>
                </a:solidFill>
              </a:rPr>
              <a:t>How can we help others find and start local youth groups? </a:t>
            </a:r>
            <a:endParaRPr b="1" sz="2100">
              <a:solidFill>
                <a:srgbClr val="EBBDBD"/>
              </a:solidFill>
              <a:latin typeface="Yeseva One"/>
              <a:ea typeface="Yeseva One"/>
              <a:cs typeface="Yeseva One"/>
              <a:sym typeface="Yeseva One"/>
            </a:endParaRPr>
          </a:p>
          <a:p>
            <a:pPr indent="-381000" lvl="0" marL="457200" rtl="0" algn="l">
              <a:lnSpc>
                <a:spcPct val="105000"/>
              </a:lnSpc>
              <a:spcBef>
                <a:spcPts val="1200"/>
              </a:spcBef>
              <a:spcAft>
                <a:spcPts val="0"/>
              </a:spcAft>
              <a:buClr>
                <a:schemeClr val="dk1"/>
              </a:buClr>
              <a:buSzPts val="2400"/>
              <a:buChar char="●"/>
            </a:pPr>
            <a:r>
              <a:rPr lang="en" sz="2400">
                <a:solidFill>
                  <a:schemeClr val="dk1"/>
                </a:solidFill>
              </a:rPr>
              <a:t>What happens when a church doesn’t have the means to start up a youth community </a:t>
            </a:r>
            <a:r>
              <a:rPr lang="en" sz="2400">
                <a:solidFill>
                  <a:schemeClr val="dk1"/>
                </a:solidFill>
              </a:rPr>
              <a:t>within</a:t>
            </a:r>
            <a:r>
              <a:rPr lang="en" sz="2400">
                <a:solidFill>
                  <a:schemeClr val="dk1"/>
                </a:solidFill>
              </a:rPr>
              <a:t> the church of like-minded individuals?</a:t>
            </a:r>
            <a:endParaRPr sz="2400">
              <a:solidFill>
                <a:schemeClr val="dk1"/>
              </a:solidFill>
            </a:endParaRPr>
          </a:p>
          <a:p>
            <a:pPr indent="-393700" lvl="0" marL="457200" rtl="0" algn="l">
              <a:lnSpc>
                <a:spcPct val="105000"/>
              </a:lnSpc>
              <a:spcBef>
                <a:spcPts val="0"/>
              </a:spcBef>
              <a:spcAft>
                <a:spcPts val="0"/>
              </a:spcAft>
              <a:buClr>
                <a:schemeClr val="dk1"/>
              </a:buClr>
              <a:buSzPts val="2600"/>
              <a:buChar char="●"/>
            </a:pPr>
            <a:r>
              <a:rPr lang="en" sz="2600">
                <a:solidFill>
                  <a:schemeClr val="dk1"/>
                </a:solidFill>
              </a:rPr>
              <a:t>We aim to provide any group interested with resources, connections, and support in getting organized and becoming an active, thriving community.</a:t>
            </a:r>
            <a:endParaRPr b="1" sz="2400">
              <a:solidFill>
                <a:schemeClr val="dk1"/>
              </a:solidFill>
            </a:endParaRPr>
          </a:p>
          <a:p>
            <a:pPr indent="0" lvl="0" marL="0" rtl="0" algn="l">
              <a:lnSpc>
                <a:spcPct val="105000"/>
              </a:lnSpc>
              <a:spcBef>
                <a:spcPts val="1200"/>
              </a:spcBef>
              <a:spcAft>
                <a:spcPts val="1200"/>
              </a:spcAft>
              <a:buNone/>
            </a:pPr>
            <a:r>
              <a:t/>
            </a:r>
            <a:endParaRPr b="1" sz="24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116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800">
                <a:latin typeface="Yeseva One"/>
                <a:ea typeface="Yeseva One"/>
                <a:cs typeface="Yeseva One"/>
                <a:sym typeface="Yeseva One"/>
              </a:rPr>
              <a:t>Solution</a:t>
            </a:r>
            <a:endParaRPr sz="3800">
              <a:latin typeface="Yeseva One"/>
              <a:ea typeface="Yeseva One"/>
              <a:cs typeface="Yeseva One"/>
              <a:sym typeface="Yeseva One"/>
            </a:endParaRPr>
          </a:p>
        </p:txBody>
      </p:sp>
      <p:sp>
        <p:nvSpPr>
          <p:cNvPr id="85" name="Google Shape;85;p17"/>
          <p:cNvSpPr txBox="1"/>
          <p:nvPr>
            <p:ph idx="1" type="body"/>
          </p:nvPr>
        </p:nvSpPr>
        <p:spPr>
          <a:xfrm>
            <a:off x="311700" y="9055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rPr>
              <a:t>ROCORoots</a:t>
            </a:r>
            <a:endParaRPr b="1" sz="2200">
              <a:solidFill>
                <a:schemeClr val="dk1"/>
              </a:solidFill>
            </a:endParaRPr>
          </a:p>
          <a:p>
            <a:pPr indent="0" lvl="0" marL="0" rtl="0" algn="l">
              <a:spcBef>
                <a:spcPts val="1200"/>
              </a:spcBef>
              <a:spcAft>
                <a:spcPts val="0"/>
              </a:spcAft>
              <a:buNone/>
            </a:pPr>
            <a:r>
              <a:rPr lang="en">
                <a:solidFill>
                  <a:schemeClr val="dk1"/>
                </a:solidFill>
              </a:rPr>
              <a:t>Our idea is to create an </a:t>
            </a:r>
            <a:r>
              <a:rPr b="1" lang="en" sz="2200">
                <a:solidFill>
                  <a:schemeClr val="dk1"/>
                </a:solidFill>
              </a:rPr>
              <a:t>interactive website</a:t>
            </a:r>
            <a:r>
              <a:rPr lang="en">
                <a:solidFill>
                  <a:schemeClr val="dk1"/>
                </a:solidFill>
              </a:rPr>
              <a:t> to promote the creation and growth of youth groups across the Diaspora.</a:t>
            </a:r>
            <a:endParaRPr>
              <a:solidFill>
                <a:schemeClr val="dk1"/>
              </a:solidFill>
            </a:endParaRPr>
          </a:p>
          <a:p>
            <a:pPr indent="0" lvl="0" marL="0" rtl="0" algn="l">
              <a:spcBef>
                <a:spcPts val="1200"/>
              </a:spcBef>
              <a:spcAft>
                <a:spcPts val="0"/>
              </a:spcAft>
              <a:buNone/>
            </a:pPr>
            <a:r>
              <a:rPr lang="en">
                <a:solidFill>
                  <a:schemeClr val="dk1"/>
                </a:solidFill>
              </a:rPr>
              <a:t>These Youth Groups are essential for creating both an environment and </a:t>
            </a:r>
            <a:r>
              <a:rPr b="1" lang="en" sz="2300">
                <a:solidFill>
                  <a:schemeClr val="dk1"/>
                </a:solidFill>
              </a:rPr>
              <a:t>network</a:t>
            </a:r>
            <a:r>
              <a:rPr lang="en">
                <a:solidFill>
                  <a:schemeClr val="dk1"/>
                </a:solidFill>
              </a:rPr>
              <a:t> for the youth to stay strong in their faith and orthodox identity. </a:t>
            </a:r>
            <a:endParaRPr>
              <a:solidFill>
                <a:schemeClr val="dk1"/>
              </a:solidFill>
            </a:endParaRPr>
          </a:p>
          <a:p>
            <a:pPr indent="0" lvl="0" marL="0" rtl="0" algn="l">
              <a:spcBef>
                <a:spcPts val="1200"/>
              </a:spcBef>
              <a:spcAft>
                <a:spcPts val="0"/>
              </a:spcAft>
              <a:buNone/>
            </a:pPr>
            <a:r>
              <a:rPr b="1" lang="en" sz="2100">
                <a:solidFill>
                  <a:schemeClr val="dk1"/>
                </a:solidFill>
              </a:rPr>
              <a:t>Main points include:</a:t>
            </a:r>
            <a:endParaRPr b="1" sz="2100">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DIY Starter Guide for new youth groups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Contact listing</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FAQ for starting new youth groups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Embedded video repository</a:t>
            </a:r>
            <a:endParaRPr>
              <a:solidFill>
                <a:schemeClr val="dk1"/>
              </a:solidFill>
            </a:endParaRPr>
          </a:p>
        </p:txBody>
      </p:sp>
      <p:pic>
        <p:nvPicPr>
          <p:cNvPr id="86" name="Google Shape;86;p17"/>
          <p:cNvPicPr preferRelativeResize="0"/>
          <p:nvPr/>
        </p:nvPicPr>
        <p:blipFill>
          <a:blip r:embed="rId3">
            <a:alphaModFix amt="94000"/>
          </a:blip>
          <a:stretch>
            <a:fillRect/>
          </a:stretch>
        </p:blipFill>
        <p:spPr>
          <a:xfrm>
            <a:off x="6610275" y="2928575"/>
            <a:ext cx="2136724" cy="21367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270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900">
                <a:latin typeface="Yeseva One"/>
                <a:ea typeface="Yeseva One"/>
                <a:cs typeface="Yeseva One"/>
                <a:sym typeface="Yeseva One"/>
              </a:rPr>
              <a:t>DIY Starter Guide for building a youth group</a:t>
            </a:r>
            <a:endParaRPr sz="2900">
              <a:latin typeface="Yeseva One"/>
              <a:ea typeface="Yeseva One"/>
              <a:cs typeface="Yeseva One"/>
              <a:sym typeface="Yeseva One"/>
            </a:endParaRPr>
          </a:p>
        </p:txBody>
      </p:sp>
      <p:sp>
        <p:nvSpPr>
          <p:cNvPr id="92" name="Google Shape;92;p18"/>
          <p:cNvSpPr txBox="1"/>
          <p:nvPr>
            <p:ph idx="1" type="body"/>
          </p:nvPr>
        </p:nvSpPr>
        <p:spPr>
          <a:xfrm>
            <a:off x="311700" y="1005525"/>
            <a:ext cx="8520600" cy="3416400"/>
          </a:xfrm>
          <a:prstGeom prst="rect">
            <a:avLst/>
          </a:prstGeom>
        </p:spPr>
        <p:txBody>
          <a:bodyPr anchorCtr="0" anchor="t" bIns="91425" lIns="91425" spcFirstLastPara="1" rIns="91425" wrap="square" tIns="91425">
            <a:noAutofit/>
          </a:bodyPr>
          <a:lstStyle/>
          <a:p>
            <a:pPr indent="-359082" lvl="0" marL="457200" rtl="0" algn="l">
              <a:lnSpc>
                <a:spcPct val="95000"/>
              </a:lnSpc>
              <a:spcBef>
                <a:spcPts val="0"/>
              </a:spcBef>
              <a:spcAft>
                <a:spcPts val="0"/>
              </a:spcAft>
              <a:buClr>
                <a:schemeClr val="dk1"/>
              </a:buClr>
              <a:buSzPts val="2055"/>
              <a:buAutoNum type="arabicPeriod"/>
            </a:pPr>
            <a:r>
              <a:rPr b="1" lang="en" sz="2054">
                <a:solidFill>
                  <a:schemeClr val="dk1"/>
                </a:solidFill>
              </a:rPr>
              <a:t>Introduction/Inspiration/Advice &amp; Tips</a:t>
            </a:r>
            <a:endParaRPr b="1" sz="2054">
              <a:solidFill>
                <a:schemeClr val="dk1"/>
              </a:solidFill>
            </a:endParaRPr>
          </a:p>
          <a:p>
            <a:pPr indent="-359082" lvl="0" marL="457200" rtl="0" algn="l">
              <a:lnSpc>
                <a:spcPct val="95000"/>
              </a:lnSpc>
              <a:spcBef>
                <a:spcPts val="0"/>
              </a:spcBef>
              <a:spcAft>
                <a:spcPts val="0"/>
              </a:spcAft>
              <a:buClr>
                <a:schemeClr val="dk1"/>
              </a:buClr>
              <a:buSzPts val="2055"/>
              <a:buAutoNum type="arabicPeriod"/>
            </a:pPr>
            <a:r>
              <a:rPr b="1" lang="en" sz="2054">
                <a:solidFill>
                  <a:schemeClr val="dk1"/>
                </a:solidFill>
              </a:rPr>
              <a:t>Necessary Rules:</a:t>
            </a:r>
            <a:endParaRPr b="1" sz="2054">
              <a:solidFill>
                <a:schemeClr val="dk1"/>
              </a:solidFill>
            </a:endParaRPr>
          </a:p>
          <a:p>
            <a:pPr indent="0" lvl="0" marL="0" rtl="0" algn="l">
              <a:lnSpc>
                <a:spcPct val="95000"/>
              </a:lnSpc>
              <a:spcBef>
                <a:spcPts val="1200"/>
              </a:spcBef>
              <a:spcAft>
                <a:spcPts val="0"/>
              </a:spcAft>
              <a:buSzPts val="852"/>
              <a:buNone/>
            </a:pPr>
            <a:r>
              <a:rPr lang="en" sz="1795">
                <a:solidFill>
                  <a:schemeClr val="dk1"/>
                </a:solidFill>
              </a:rPr>
              <a:t>Eg. Receive a blessing from your Priest</a:t>
            </a:r>
            <a:endParaRPr sz="1795">
              <a:solidFill>
                <a:schemeClr val="dk1"/>
              </a:solidFill>
            </a:endParaRPr>
          </a:p>
          <a:p>
            <a:pPr indent="-365741" lvl="0" marL="457200" rtl="0" algn="l">
              <a:lnSpc>
                <a:spcPct val="95000"/>
              </a:lnSpc>
              <a:spcBef>
                <a:spcPts val="1200"/>
              </a:spcBef>
              <a:spcAft>
                <a:spcPts val="0"/>
              </a:spcAft>
              <a:buClr>
                <a:schemeClr val="dk1"/>
              </a:buClr>
              <a:buSzPts val="2160"/>
              <a:buAutoNum type="arabicPeriod"/>
            </a:pPr>
            <a:r>
              <a:rPr b="1" lang="en" sz="2159">
                <a:solidFill>
                  <a:schemeClr val="dk1"/>
                </a:solidFill>
              </a:rPr>
              <a:t>Necessary Roles: </a:t>
            </a:r>
            <a:endParaRPr b="1" sz="2159">
              <a:solidFill>
                <a:schemeClr val="dk1"/>
              </a:solidFill>
            </a:endParaRPr>
          </a:p>
          <a:p>
            <a:pPr indent="0" lvl="0" marL="0" rtl="0" algn="l">
              <a:lnSpc>
                <a:spcPct val="95000"/>
              </a:lnSpc>
              <a:spcBef>
                <a:spcPts val="1200"/>
              </a:spcBef>
              <a:spcAft>
                <a:spcPts val="0"/>
              </a:spcAft>
              <a:buSzPts val="852"/>
              <a:buNone/>
            </a:pPr>
            <a:r>
              <a:rPr lang="en" sz="1795">
                <a:solidFill>
                  <a:schemeClr val="dk1"/>
                </a:solidFill>
              </a:rPr>
              <a:t>Eg. Organizer, Treasurer, </a:t>
            </a:r>
            <a:r>
              <a:rPr lang="en" sz="1795">
                <a:solidFill>
                  <a:schemeClr val="dk1"/>
                </a:solidFill>
              </a:rPr>
              <a:t>Official</a:t>
            </a:r>
            <a:r>
              <a:rPr lang="en" sz="1795">
                <a:solidFill>
                  <a:schemeClr val="dk1"/>
                </a:solidFill>
              </a:rPr>
              <a:t> DJ</a:t>
            </a:r>
            <a:endParaRPr sz="1795">
              <a:solidFill>
                <a:schemeClr val="dk1"/>
              </a:solidFill>
            </a:endParaRPr>
          </a:p>
          <a:p>
            <a:pPr indent="-359951" lvl="0" marL="457200" rtl="0" algn="l">
              <a:lnSpc>
                <a:spcPct val="95000"/>
              </a:lnSpc>
              <a:spcBef>
                <a:spcPts val="1200"/>
              </a:spcBef>
              <a:spcAft>
                <a:spcPts val="0"/>
              </a:spcAft>
              <a:buClr>
                <a:schemeClr val="dk1"/>
              </a:buClr>
              <a:buSzPts val="2069"/>
              <a:buAutoNum type="arabicPeriod"/>
            </a:pPr>
            <a:r>
              <a:rPr b="1" lang="en" sz="2068">
                <a:solidFill>
                  <a:schemeClr val="dk1"/>
                </a:solidFill>
              </a:rPr>
              <a:t>Suggested Activities:</a:t>
            </a:r>
            <a:endParaRPr b="1" sz="2068">
              <a:solidFill>
                <a:schemeClr val="dk1"/>
              </a:solidFill>
            </a:endParaRPr>
          </a:p>
          <a:p>
            <a:pPr indent="0" lvl="0" marL="0" rtl="0" algn="l">
              <a:lnSpc>
                <a:spcPct val="95000"/>
              </a:lnSpc>
              <a:spcBef>
                <a:spcPts val="1200"/>
              </a:spcBef>
              <a:spcAft>
                <a:spcPts val="0"/>
              </a:spcAft>
              <a:buSzPts val="852"/>
              <a:buNone/>
            </a:pPr>
            <a:r>
              <a:rPr lang="en" sz="1795">
                <a:solidFill>
                  <a:schemeClr val="dk1"/>
                </a:solidFill>
              </a:rPr>
              <a:t>Eg. </a:t>
            </a:r>
            <a:r>
              <a:rPr lang="en" sz="1795">
                <a:solidFill>
                  <a:schemeClr val="dk1"/>
                </a:solidFill>
              </a:rPr>
              <a:t>Pilgrimage</a:t>
            </a:r>
            <a:r>
              <a:rPr lang="en" sz="1795">
                <a:solidFill>
                  <a:schemeClr val="dk1"/>
                </a:solidFill>
              </a:rPr>
              <a:t>, Balls, Q&amp;A Session with Priest, Board Games, Movies, etc. </a:t>
            </a:r>
            <a:endParaRPr sz="1795">
              <a:solidFill>
                <a:schemeClr val="dk1"/>
              </a:solidFill>
            </a:endParaRPr>
          </a:p>
          <a:p>
            <a:pPr indent="-367982" lvl="0" marL="457200" rtl="0" algn="l">
              <a:lnSpc>
                <a:spcPct val="95000"/>
              </a:lnSpc>
              <a:spcBef>
                <a:spcPts val="1200"/>
              </a:spcBef>
              <a:spcAft>
                <a:spcPts val="0"/>
              </a:spcAft>
              <a:buClr>
                <a:schemeClr val="dk1"/>
              </a:buClr>
              <a:buSzPts val="2195"/>
              <a:buAutoNum type="arabicPeriod"/>
            </a:pPr>
            <a:r>
              <a:rPr b="1" lang="en" sz="2195">
                <a:solidFill>
                  <a:schemeClr val="dk1"/>
                </a:solidFill>
              </a:rPr>
              <a:t>Fundraising Ideas: </a:t>
            </a:r>
            <a:endParaRPr b="1" sz="2195">
              <a:solidFill>
                <a:schemeClr val="dk1"/>
              </a:solidFill>
            </a:endParaRPr>
          </a:p>
          <a:p>
            <a:pPr indent="0" lvl="0" marL="0" rtl="0" algn="l">
              <a:lnSpc>
                <a:spcPct val="95000"/>
              </a:lnSpc>
              <a:spcBef>
                <a:spcPts val="1200"/>
              </a:spcBef>
              <a:spcAft>
                <a:spcPts val="1200"/>
              </a:spcAft>
              <a:buSzPts val="852"/>
              <a:buNone/>
            </a:pPr>
            <a:r>
              <a:rPr lang="en" sz="1795">
                <a:solidFill>
                  <a:schemeClr val="dk1"/>
                </a:solidFill>
              </a:rPr>
              <a:t>Eg. Youth fund, cooking, selling </a:t>
            </a:r>
            <a:r>
              <a:rPr lang="en" sz="1795">
                <a:solidFill>
                  <a:schemeClr val="dk1"/>
                </a:solidFill>
              </a:rPr>
              <a:t>homemade</a:t>
            </a:r>
            <a:r>
              <a:rPr lang="en" sz="1795">
                <a:solidFill>
                  <a:schemeClr val="dk1"/>
                </a:solidFill>
              </a:rPr>
              <a:t> products</a:t>
            </a:r>
            <a:endParaRPr sz="1795">
              <a:solidFill>
                <a:schemeClr val="dk1"/>
              </a:solidFill>
            </a:endParaRPr>
          </a:p>
        </p:txBody>
      </p:sp>
      <p:pic>
        <p:nvPicPr>
          <p:cNvPr id="93" name="Google Shape;93;p18"/>
          <p:cNvPicPr preferRelativeResize="0"/>
          <p:nvPr/>
        </p:nvPicPr>
        <p:blipFill rotWithShape="1">
          <a:blip r:embed="rId3">
            <a:alphaModFix/>
          </a:blip>
          <a:srcRect b="3899" l="0" r="0" t="3908"/>
          <a:stretch/>
        </p:blipFill>
        <p:spPr>
          <a:xfrm>
            <a:off x="7102150" y="1058000"/>
            <a:ext cx="1513750" cy="1513750"/>
          </a:xfrm>
          <a:prstGeom prst="rect">
            <a:avLst/>
          </a:prstGeom>
          <a:noFill/>
          <a:ln>
            <a:noFill/>
          </a:ln>
        </p:spPr>
      </p:pic>
      <p:pic>
        <p:nvPicPr>
          <p:cNvPr descr="Board Game Clip Art - Board Game Images - For teachers, educators,  classroom, blogs &amp; more." id="94" name="Google Shape;94;p18"/>
          <p:cNvPicPr preferRelativeResize="0"/>
          <p:nvPr/>
        </p:nvPicPr>
        <p:blipFill>
          <a:blip r:embed="rId4">
            <a:alphaModFix/>
          </a:blip>
          <a:stretch>
            <a:fillRect/>
          </a:stretch>
        </p:blipFill>
        <p:spPr>
          <a:xfrm>
            <a:off x="4271100" y="2484299"/>
            <a:ext cx="2537125" cy="8964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1301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900">
                <a:latin typeface="Yeseva One"/>
                <a:ea typeface="Yeseva One"/>
                <a:cs typeface="Yeseva One"/>
                <a:sym typeface="Yeseva One"/>
              </a:rPr>
              <a:t>Contact List</a:t>
            </a:r>
            <a:endParaRPr sz="3900">
              <a:latin typeface="Yeseva One"/>
              <a:ea typeface="Yeseva One"/>
              <a:cs typeface="Yeseva One"/>
              <a:sym typeface="Yeseva One"/>
            </a:endParaRPr>
          </a:p>
        </p:txBody>
      </p:sp>
      <p:sp>
        <p:nvSpPr>
          <p:cNvPr id="100" name="Google Shape;100;p19"/>
          <p:cNvSpPr txBox="1"/>
          <p:nvPr>
            <p:ph idx="1" type="body"/>
          </p:nvPr>
        </p:nvSpPr>
        <p:spPr>
          <a:xfrm>
            <a:off x="311700" y="881750"/>
            <a:ext cx="4260300" cy="35331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688"/>
              <a:buNone/>
            </a:pPr>
            <a:r>
              <a:rPr b="1" lang="en" sz="2006">
                <a:solidFill>
                  <a:schemeClr val="dk1"/>
                </a:solidFill>
              </a:rPr>
              <a:t>Purpose</a:t>
            </a:r>
            <a:r>
              <a:rPr lang="en" sz="1625">
                <a:solidFill>
                  <a:schemeClr val="dk1"/>
                </a:solidFill>
              </a:rPr>
              <a:t>: To promote interparish youth group events and to help the youth be aware of other youth groups both interstate and internationally</a:t>
            </a:r>
            <a:endParaRPr sz="1625">
              <a:solidFill>
                <a:schemeClr val="dk1"/>
              </a:solidFill>
            </a:endParaRPr>
          </a:p>
          <a:p>
            <a:pPr indent="0" lvl="0" marL="0" rtl="0" algn="l">
              <a:lnSpc>
                <a:spcPct val="105000"/>
              </a:lnSpc>
              <a:spcBef>
                <a:spcPts val="1200"/>
              </a:spcBef>
              <a:spcAft>
                <a:spcPts val="0"/>
              </a:spcAft>
              <a:buSzPts val="688"/>
              <a:buNone/>
            </a:pPr>
            <a:r>
              <a:rPr b="1" lang="en" sz="2108">
                <a:solidFill>
                  <a:schemeClr val="dk1"/>
                </a:solidFill>
              </a:rPr>
              <a:t>Benefits</a:t>
            </a:r>
            <a:r>
              <a:rPr lang="en" sz="2108">
                <a:solidFill>
                  <a:schemeClr val="dk1"/>
                </a:solidFill>
              </a:rPr>
              <a:t>: </a:t>
            </a:r>
            <a:endParaRPr sz="2208">
              <a:solidFill>
                <a:schemeClr val="dk1"/>
              </a:solidFill>
            </a:endParaRPr>
          </a:p>
          <a:p>
            <a:pPr indent="-331787" lvl="0" marL="457200" rtl="0" algn="l">
              <a:lnSpc>
                <a:spcPct val="105000"/>
              </a:lnSpc>
              <a:spcBef>
                <a:spcPts val="1200"/>
              </a:spcBef>
              <a:spcAft>
                <a:spcPts val="0"/>
              </a:spcAft>
              <a:buClr>
                <a:schemeClr val="dk1"/>
              </a:buClr>
              <a:buSzPts val="1625"/>
              <a:buChar char="●"/>
            </a:pPr>
            <a:r>
              <a:rPr lang="en" sz="1625">
                <a:solidFill>
                  <a:schemeClr val="dk1"/>
                </a:solidFill>
              </a:rPr>
              <a:t>Helping Orthodox youth find youth groups near them when during </a:t>
            </a:r>
            <a:r>
              <a:rPr lang="en" sz="1625">
                <a:solidFill>
                  <a:schemeClr val="dk1"/>
                </a:solidFill>
              </a:rPr>
              <a:t>holidays</a:t>
            </a:r>
            <a:r>
              <a:rPr lang="en" sz="1625">
                <a:solidFill>
                  <a:schemeClr val="dk1"/>
                </a:solidFill>
              </a:rPr>
              <a:t> or when </a:t>
            </a:r>
            <a:r>
              <a:rPr lang="en" sz="1625">
                <a:solidFill>
                  <a:schemeClr val="dk1"/>
                </a:solidFill>
              </a:rPr>
              <a:t>moving</a:t>
            </a:r>
            <a:r>
              <a:rPr lang="en" sz="1625">
                <a:solidFill>
                  <a:schemeClr val="dk1"/>
                </a:solidFill>
              </a:rPr>
              <a:t> </a:t>
            </a:r>
            <a:r>
              <a:rPr lang="en" sz="1625">
                <a:solidFill>
                  <a:schemeClr val="dk1"/>
                </a:solidFill>
              </a:rPr>
              <a:t>interstate</a:t>
            </a:r>
            <a:endParaRPr sz="1625">
              <a:solidFill>
                <a:schemeClr val="dk1"/>
              </a:solidFill>
            </a:endParaRPr>
          </a:p>
          <a:p>
            <a:pPr indent="-331787" lvl="0" marL="457200" rtl="0" algn="l">
              <a:lnSpc>
                <a:spcPct val="105000"/>
              </a:lnSpc>
              <a:spcBef>
                <a:spcPts val="0"/>
              </a:spcBef>
              <a:spcAft>
                <a:spcPts val="0"/>
              </a:spcAft>
              <a:buClr>
                <a:schemeClr val="dk1"/>
              </a:buClr>
              <a:buSzPts val="1625"/>
              <a:buChar char="●"/>
            </a:pPr>
            <a:r>
              <a:rPr lang="en" sz="1625">
                <a:solidFill>
                  <a:schemeClr val="dk1"/>
                </a:solidFill>
              </a:rPr>
              <a:t>Provides inspiration to start youth groups</a:t>
            </a:r>
            <a:endParaRPr sz="1625">
              <a:solidFill>
                <a:schemeClr val="dk1"/>
              </a:solidFill>
            </a:endParaRPr>
          </a:p>
          <a:p>
            <a:pPr indent="-331787" lvl="0" marL="457200" rtl="0" algn="l">
              <a:lnSpc>
                <a:spcPct val="105000"/>
              </a:lnSpc>
              <a:spcBef>
                <a:spcPts val="0"/>
              </a:spcBef>
              <a:spcAft>
                <a:spcPts val="0"/>
              </a:spcAft>
              <a:buClr>
                <a:schemeClr val="dk1"/>
              </a:buClr>
              <a:buSzPts val="1625"/>
              <a:buChar char="●"/>
            </a:pPr>
            <a:r>
              <a:rPr lang="en" sz="1625">
                <a:solidFill>
                  <a:schemeClr val="dk1"/>
                </a:solidFill>
              </a:rPr>
              <a:t>Help new youth groups contact established ones for advice, ideas, etc.</a:t>
            </a:r>
            <a:endParaRPr sz="1625">
              <a:solidFill>
                <a:schemeClr val="dk1"/>
              </a:solidFill>
            </a:endParaRPr>
          </a:p>
          <a:p>
            <a:pPr indent="-331787" lvl="0" marL="457200" rtl="0" algn="l">
              <a:lnSpc>
                <a:spcPct val="105000"/>
              </a:lnSpc>
              <a:spcBef>
                <a:spcPts val="0"/>
              </a:spcBef>
              <a:spcAft>
                <a:spcPts val="0"/>
              </a:spcAft>
              <a:buClr>
                <a:schemeClr val="dk1"/>
              </a:buClr>
              <a:buSzPts val="1625"/>
              <a:buChar char="●"/>
            </a:pPr>
            <a:r>
              <a:rPr lang="en" sz="1625">
                <a:solidFill>
                  <a:schemeClr val="dk1"/>
                </a:solidFill>
              </a:rPr>
              <a:t>Promote interparish interactions reducing isolation</a:t>
            </a:r>
            <a:endParaRPr sz="1625">
              <a:solidFill>
                <a:schemeClr val="dk1"/>
              </a:solidFill>
            </a:endParaRPr>
          </a:p>
          <a:p>
            <a:pPr indent="0" lvl="0" marL="0" rtl="0" algn="l">
              <a:lnSpc>
                <a:spcPct val="105000"/>
              </a:lnSpc>
              <a:spcBef>
                <a:spcPts val="1200"/>
              </a:spcBef>
              <a:spcAft>
                <a:spcPts val="0"/>
              </a:spcAft>
              <a:buSzPts val="688"/>
              <a:buNone/>
            </a:pPr>
            <a:r>
              <a:t/>
            </a:r>
            <a:endParaRPr sz="1625">
              <a:solidFill>
                <a:schemeClr val="dk1"/>
              </a:solidFill>
            </a:endParaRPr>
          </a:p>
          <a:p>
            <a:pPr indent="0" lvl="0" marL="0" rtl="0" algn="l">
              <a:lnSpc>
                <a:spcPct val="105000"/>
              </a:lnSpc>
              <a:spcBef>
                <a:spcPts val="1200"/>
              </a:spcBef>
              <a:spcAft>
                <a:spcPts val="0"/>
              </a:spcAft>
              <a:buSzPts val="688"/>
              <a:buNone/>
            </a:pPr>
            <a:r>
              <a:t/>
            </a:r>
            <a:endParaRPr sz="1625">
              <a:solidFill>
                <a:schemeClr val="dk1"/>
              </a:solidFill>
            </a:endParaRPr>
          </a:p>
          <a:p>
            <a:pPr indent="0" lvl="0" marL="0" rtl="0" algn="l">
              <a:lnSpc>
                <a:spcPct val="105000"/>
              </a:lnSpc>
              <a:spcBef>
                <a:spcPts val="1200"/>
              </a:spcBef>
              <a:spcAft>
                <a:spcPts val="1200"/>
              </a:spcAft>
              <a:buSzPts val="688"/>
              <a:buNone/>
            </a:pPr>
            <a:r>
              <a:t/>
            </a:r>
            <a:endParaRPr sz="1625"/>
          </a:p>
        </p:txBody>
      </p:sp>
      <p:pic>
        <p:nvPicPr>
          <p:cNvPr descr="File:Telegram alternative logo.svg - Wikimedia Commons" id="101" name="Google Shape;101;p19"/>
          <p:cNvPicPr preferRelativeResize="0"/>
          <p:nvPr/>
        </p:nvPicPr>
        <p:blipFill>
          <a:blip r:embed="rId3">
            <a:alphaModFix/>
          </a:blip>
          <a:stretch>
            <a:fillRect/>
          </a:stretch>
        </p:blipFill>
        <p:spPr>
          <a:xfrm>
            <a:off x="4948200" y="753475"/>
            <a:ext cx="1893349" cy="1893349"/>
          </a:xfrm>
          <a:prstGeom prst="rect">
            <a:avLst/>
          </a:prstGeom>
          <a:noFill/>
          <a:ln>
            <a:noFill/>
          </a:ln>
        </p:spPr>
      </p:pic>
      <p:pic>
        <p:nvPicPr>
          <p:cNvPr descr="Discord-Logo png, Discord-Symbol transparent png 18930718 PNG" id="102" name="Google Shape;102;p19"/>
          <p:cNvPicPr preferRelativeResize="0"/>
          <p:nvPr/>
        </p:nvPicPr>
        <p:blipFill>
          <a:blip r:embed="rId4">
            <a:alphaModFix/>
          </a:blip>
          <a:stretch>
            <a:fillRect/>
          </a:stretch>
        </p:blipFill>
        <p:spPr>
          <a:xfrm>
            <a:off x="6241000" y="2288875"/>
            <a:ext cx="2803775" cy="2803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199750" y="1861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200">
                <a:latin typeface="Yeseva One"/>
                <a:ea typeface="Yeseva One"/>
                <a:cs typeface="Yeseva One"/>
                <a:sym typeface="Yeseva One"/>
              </a:rPr>
              <a:t>Group Chats/</a:t>
            </a:r>
            <a:r>
              <a:rPr lang="en" sz="3200">
                <a:latin typeface="Yeseva One"/>
                <a:ea typeface="Yeseva One"/>
                <a:cs typeface="Yeseva One"/>
                <a:sym typeface="Yeseva One"/>
              </a:rPr>
              <a:t>Discord Server</a:t>
            </a:r>
            <a:endParaRPr sz="3200">
              <a:latin typeface="Yeseva One"/>
              <a:ea typeface="Yeseva One"/>
              <a:cs typeface="Yeseva One"/>
              <a:sym typeface="Yeseva One"/>
            </a:endParaRPr>
          </a:p>
        </p:txBody>
      </p:sp>
      <p:sp>
        <p:nvSpPr>
          <p:cNvPr id="108" name="Google Shape;108;p20"/>
          <p:cNvSpPr txBox="1"/>
          <p:nvPr>
            <p:ph idx="1" type="body"/>
          </p:nvPr>
        </p:nvSpPr>
        <p:spPr>
          <a:xfrm>
            <a:off x="199750" y="822000"/>
            <a:ext cx="8832300" cy="39909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358"/>
              <a:buNone/>
            </a:pPr>
            <a:r>
              <a:rPr b="1" lang="en" sz="2200">
                <a:solidFill>
                  <a:schemeClr val="dk1"/>
                </a:solidFill>
              </a:rPr>
              <a:t>Purpose</a:t>
            </a:r>
            <a:r>
              <a:rPr lang="en" sz="2000">
                <a:solidFill>
                  <a:schemeClr val="dk1"/>
                </a:solidFill>
              </a:rPr>
              <a:t>: </a:t>
            </a:r>
            <a:r>
              <a:rPr lang="en" sz="2000" u="sng">
                <a:solidFill>
                  <a:schemeClr val="dk1"/>
                </a:solidFill>
              </a:rPr>
              <a:t>To facilitate online interaction and communication,</a:t>
            </a:r>
            <a:r>
              <a:rPr lang="en" sz="2000">
                <a:solidFill>
                  <a:schemeClr val="dk1"/>
                </a:solidFill>
              </a:rPr>
              <a:t> in turn creating a larger, broader sense of community transcending worldly distance.</a:t>
            </a:r>
            <a:endParaRPr sz="2000">
              <a:solidFill>
                <a:schemeClr val="dk1"/>
              </a:solidFill>
            </a:endParaRPr>
          </a:p>
          <a:p>
            <a:pPr indent="0" lvl="0" marL="0" rtl="0" algn="l">
              <a:lnSpc>
                <a:spcPct val="95000"/>
              </a:lnSpc>
              <a:spcBef>
                <a:spcPts val="1200"/>
              </a:spcBef>
              <a:spcAft>
                <a:spcPts val="0"/>
              </a:spcAft>
              <a:buSzPts val="358"/>
              <a:buNone/>
            </a:pPr>
            <a:r>
              <a:rPr b="1" lang="en" sz="2300">
                <a:solidFill>
                  <a:schemeClr val="dk1"/>
                </a:solidFill>
              </a:rPr>
              <a:t>Method/Logistics:</a:t>
            </a:r>
            <a:endParaRPr b="1" sz="2300">
              <a:solidFill>
                <a:schemeClr val="dk1"/>
              </a:solidFill>
            </a:endParaRPr>
          </a:p>
          <a:p>
            <a:pPr indent="-355600" lvl="0" marL="457200" rtl="0" algn="l">
              <a:lnSpc>
                <a:spcPct val="95000"/>
              </a:lnSpc>
              <a:spcBef>
                <a:spcPts val="1200"/>
              </a:spcBef>
              <a:spcAft>
                <a:spcPts val="0"/>
              </a:spcAft>
              <a:buClr>
                <a:schemeClr val="dk1"/>
              </a:buClr>
              <a:buSzPts val="2000"/>
              <a:buChar char="●"/>
            </a:pPr>
            <a:r>
              <a:rPr lang="en" sz="2000">
                <a:solidFill>
                  <a:schemeClr val="dk1"/>
                </a:solidFill>
              </a:rPr>
              <a:t>Invitations/links to join in the local group chats will be readily available on the website, and individual parishes will encourage youth to participate.</a:t>
            </a:r>
            <a:endParaRPr sz="2000">
              <a:solidFill>
                <a:schemeClr val="dk1"/>
              </a:solidFill>
            </a:endParaRPr>
          </a:p>
          <a:p>
            <a:pPr indent="-355600" lvl="0" marL="457200" rtl="0" algn="l">
              <a:lnSpc>
                <a:spcPct val="95000"/>
              </a:lnSpc>
              <a:spcBef>
                <a:spcPts val="0"/>
              </a:spcBef>
              <a:spcAft>
                <a:spcPts val="0"/>
              </a:spcAft>
              <a:buClr>
                <a:schemeClr val="dk1"/>
              </a:buClr>
              <a:buSzPts val="2000"/>
              <a:buChar char="●"/>
            </a:pPr>
            <a:r>
              <a:rPr lang="en" sz="2000">
                <a:solidFill>
                  <a:schemeClr val="dk1"/>
                </a:solidFill>
              </a:rPr>
              <a:t>Host regular events such as bible studys and include polls, to assist with organising events.</a:t>
            </a:r>
            <a:endParaRPr sz="2000">
              <a:solidFill>
                <a:schemeClr val="dk1"/>
              </a:solidFill>
            </a:endParaRPr>
          </a:p>
          <a:p>
            <a:pPr indent="-355600" lvl="0" marL="457200" rtl="0" algn="l">
              <a:lnSpc>
                <a:spcPct val="95000"/>
              </a:lnSpc>
              <a:spcBef>
                <a:spcPts val="0"/>
              </a:spcBef>
              <a:spcAft>
                <a:spcPts val="0"/>
              </a:spcAft>
              <a:buClr>
                <a:schemeClr val="dk1"/>
              </a:buClr>
              <a:buSzPts val="2000"/>
              <a:buChar char="●"/>
            </a:pPr>
            <a:r>
              <a:rPr lang="en" sz="2000">
                <a:solidFill>
                  <a:schemeClr val="dk1"/>
                </a:solidFill>
              </a:rPr>
              <a:t>Invite clergy to participate; answering questions and serving as trusted authoritative  voices.</a:t>
            </a:r>
            <a:endParaRPr sz="2000">
              <a:solidFill>
                <a:schemeClr val="dk1"/>
              </a:solidFill>
            </a:endParaRPr>
          </a:p>
          <a:p>
            <a:pPr indent="-355600" lvl="0" marL="457200" rtl="0" algn="l">
              <a:lnSpc>
                <a:spcPct val="95000"/>
              </a:lnSpc>
              <a:spcBef>
                <a:spcPts val="0"/>
              </a:spcBef>
              <a:spcAft>
                <a:spcPts val="0"/>
              </a:spcAft>
              <a:buClr>
                <a:schemeClr val="dk1"/>
              </a:buClr>
              <a:buSzPts val="2000"/>
              <a:buChar char="●"/>
            </a:pPr>
            <a:r>
              <a:rPr lang="en" sz="2000">
                <a:solidFill>
                  <a:schemeClr val="dk1"/>
                </a:solidFill>
              </a:rPr>
              <a:t>Facilitate youth interaction between parishes on a regular basis. </a:t>
            </a:r>
            <a:endParaRPr sz="2000">
              <a:solidFill>
                <a:schemeClr val="dk1"/>
              </a:solidFill>
            </a:endParaRPr>
          </a:p>
          <a:p>
            <a:pPr indent="-355600" lvl="0" marL="457200" rtl="0" algn="l">
              <a:lnSpc>
                <a:spcPct val="95000"/>
              </a:lnSpc>
              <a:spcBef>
                <a:spcPts val="0"/>
              </a:spcBef>
              <a:spcAft>
                <a:spcPts val="0"/>
              </a:spcAft>
              <a:buClr>
                <a:schemeClr val="dk1"/>
              </a:buClr>
              <a:buSzPts val="2000"/>
              <a:buChar char="●"/>
            </a:pPr>
            <a:r>
              <a:rPr lang="en" sz="2000">
                <a:solidFill>
                  <a:schemeClr val="dk1"/>
                </a:solidFill>
              </a:rPr>
              <a:t>Encourage easy, fast, country-wide communication to encourage collaboration</a:t>
            </a:r>
            <a:endParaRPr sz="2000">
              <a:solidFill>
                <a:schemeClr val="dk1"/>
              </a:solidFill>
            </a:endParaRPr>
          </a:p>
          <a:p>
            <a:pPr indent="0" lvl="0" marL="0" rtl="0" algn="l">
              <a:lnSpc>
                <a:spcPct val="95000"/>
              </a:lnSpc>
              <a:spcBef>
                <a:spcPts val="1200"/>
              </a:spcBef>
              <a:spcAft>
                <a:spcPts val="1200"/>
              </a:spcAft>
              <a:buSzPts val="358"/>
              <a:buNone/>
            </a:pPr>
            <a:r>
              <a:t/>
            </a:r>
            <a:endParaRPr sz="20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119950" y="42000"/>
            <a:ext cx="4452000" cy="180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Yeseva One"/>
                <a:ea typeface="Yeseva One"/>
                <a:cs typeface="Yeseva One"/>
                <a:sym typeface="Yeseva One"/>
              </a:rPr>
              <a:t>Ideas and Inspiration for a Youth Discord Server</a:t>
            </a:r>
            <a:endParaRPr sz="3300">
              <a:latin typeface="Yeseva One"/>
              <a:ea typeface="Yeseva One"/>
              <a:cs typeface="Yeseva One"/>
              <a:sym typeface="Yeseva One"/>
            </a:endParaRPr>
          </a:p>
        </p:txBody>
      </p:sp>
      <p:sp>
        <p:nvSpPr>
          <p:cNvPr id="114" name="Google Shape;114;p21"/>
          <p:cNvSpPr txBox="1"/>
          <p:nvPr>
            <p:ph idx="1" type="body"/>
          </p:nvPr>
        </p:nvSpPr>
        <p:spPr>
          <a:xfrm>
            <a:off x="223950" y="2234400"/>
            <a:ext cx="3304800" cy="2211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000">
                <a:solidFill>
                  <a:schemeClr val="dk1"/>
                </a:solidFill>
              </a:rPr>
              <a:t>From the </a:t>
            </a:r>
            <a:r>
              <a:rPr b="1" lang="en" sz="2000">
                <a:solidFill>
                  <a:schemeClr val="dk1"/>
                </a:solidFill>
              </a:rPr>
              <a:t>VOYU</a:t>
            </a:r>
            <a:r>
              <a:rPr lang="en" sz="2000">
                <a:solidFill>
                  <a:schemeClr val="dk1"/>
                </a:solidFill>
              </a:rPr>
              <a:t> - Varangian Orthodox Youth Union, active in Australia with over 200 members.</a:t>
            </a:r>
            <a:endParaRPr sz="2000">
              <a:solidFill>
                <a:schemeClr val="dk1"/>
              </a:solidFill>
            </a:endParaRPr>
          </a:p>
        </p:txBody>
      </p:sp>
      <p:pic>
        <p:nvPicPr>
          <p:cNvPr id="115" name="Google Shape;115;p21"/>
          <p:cNvPicPr preferRelativeResize="0"/>
          <p:nvPr/>
        </p:nvPicPr>
        <p:blipFill rotWithShape="1">
          <a:blip r:embed="rId3">
            <a:alphaModFix/>
          </a:blip>
          <a:srcRect b="0" l="15225" r="0" t="0"/>
          <a:stretch/>
        </p:blipFill>
        <p:spPr>
          <a:xfrm>
            <a:off x="6718527" y="0"/>
            <a:ext cx="2425474" cy="5143501"/>
          </a:xfrm>
          <a:prstGeom prst="rect">
            <a:avLst/>
          </a:prstGeom>
          <a:noFill/>
          <a:ln>
            <a:noFill/>
          </a:ln>
        </p:spPr>
      </p:pic>
      <p:pic>
        <p:nvPicPr>
          <p:cNvPr id="116" name="Google Shape;116;p21"/>
          <p:cNvPicPr preferRelativeResize="0"/>
          <p:nvPr/>
        </p:nvPicPr>
        <p:blipFill>
          <a:blip r:embed="rId4">
            <a:alphaModFix/>
          </a:blip>
          <a:stretch>
            <a:fillRect/>
          </a:stretch>
        </p:blipFill>
        <p:spPr>
          <a:xfrm>
            <a:off x="4424033" y="0"/>
            <a:ext cx="2294484" cy="51435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